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7" r:id="rId6"/>
    <p:sldId id="266" r:id="rId7"/>
    <p:sldId id="276" r:id="rId8"/>
    <p:sldId id="268" r:id="rId9"/>
    <p:sldId id="269" r:id="rId10"/>
    <p:sldId id="270" r:id="rId11"/>
    <p:sldId id="277" r:id="rId12"/>
    <p:sldId id="274" r:id="rId13"/>
    <p:sldId id="279" r:id="rId14"/>
    <p:sldId id="27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  <p:cmAuthor id="2" name="MayBee" initials="M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24D8"/>
    <a:srgbClr val="6D4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 snapToGrid="0">
      <p:cViewPr>
        <p:scale>
          <a:sx n="87" d="100"/>
          <a:sy n="87" d="100"/>
        </p:scale>
        <p:origin x="1458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1C728-B075-4D8C-8533-A18DC66E967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F9C79-333C-4179-940D-200B76A0F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868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F9C79-333C-4179-940D-200B76A0FA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05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F9C79-333C-4179-940D-200B76A0FA9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35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F9C79-333C-4179-940D-200B76A0FA9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71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F9C79-333C-4179-940D-200B76A0FA9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786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F9C79-333C-4179-940D-200B76A0FA9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F9C79-333C-4179-940D-200B76A0FA9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52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F9C79-333C-4179-940D-200B76A0FA9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24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F9C79-333C-4179-940D-200B76A0FA9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100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F9C79-333C-4179-940D-200B76A0FA9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06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F9C79-333C-4179-940D-200B76A0FA9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1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DB9E3C-E43D-4DDF-9D32-A0B8231B7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DE5109-2E4E-4094-8B5F-4CB8A4C8A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38A58-9776-43F8-86D2-44330E6B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0596B2-4BCF-43EE-BADA-D8860D51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B91816-21DC-4654-A990-9C4C2B003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73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A9786B-15EA-4755-85E7-E9E46057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02E4B0-6E09-4A90-B2C7-F2302750F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5D1678-906A-4F54-8516-AB28AC090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556043-513C-4FB5-95EC-A9B07C16D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C41DB2-4554-40BE-B8F3-20DF348B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6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F487484-B15A-423B-AA48-4805C0FE7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88580A-08DE-40CA-BAAF-6C2BFFBC0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D2DCE1-2B2F-4DDE-B0DE-C31467E5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9EC74E-A690-445F-9A97-E01BDAC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C08F5A-DC68-480E-8A24-128A63BA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4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36971-1316-419E-A982-BF6C5CCD3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D29B58-3C9D-4A89-BE50-E486C439A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4763E6-F124-45AB-8F7F-2614475A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DA71EA-C4B5-4087-BB06-264D0CA07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C61DF3-4BDB-4657-AF52-7FF8688D4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8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6DD19-8C91-4891-89D3-D8D339943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C8EB4F-A1DF-4415-80C1-92D688AE3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43442B-6206-4E7F-9846-3D0CE8B96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BCA69-8E68-49FE-9516-EF5FE7B3A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3028F9-B9AB-47DC-96E2-26EFA43C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77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AE323-0725-44F4-A7B9-0C85CF3F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5A59A6-0753-4204-833B-FB1325AC4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C7D943-A05F-46DC-969E-C1C364BC6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640412-720C-4ACC-9074-129EDBE8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016DC1-4424-4B8D-8DCC-DBFBD9FE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DD56AA-EEEA-4EEE-84BE-CC6EEBB6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4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3F969-0F56-4E51-A3EF-0B59BFE87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31C74A-C36D-427F-81FD-56A2679C6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21C6E2-1411-4639-9313-3FA27FBDB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76920F-9906-47B9-A0AE-573CE298F9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8176A6-E876-409C-AB27-D1A0ACB8D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31B593-08B6-495C-9037-2C110135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5C7D82F-15D8-457F-A8EC-0BFE89CA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1D5F7C-893D-4A92-BA9A-627DE393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9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164B0-2371-48AA-877C-34680617D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6DE2922-748D-4E88-8767-40178C34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4D50F92-DA65-465D-A92F-CF756C55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467075-5C51-4E17-968F-F784AD17E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38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5565B00-19C6-4DA9-B50A-BFCED6F0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3D82885-8BFA-4699-BE90-4EA71702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9CC0A6F-ADE1-42B3-A0DB-EFF5DD0E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0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780DC-21DC-4BCC-9F76-1EBB32F2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C18E28-C6C3-4A56-8D8A-6DF4653DF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1D04C6-A2A9-41BD-B24A-5364D0A28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8BCC8B-082F-4F2E-9B61-347E98EF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A9A171-A47C-4C24-BD2B-86360AE3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EBE644-4C7F-4955-9F70-A42BB9AC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5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0BE7B6-7948-4EF8-B27E-C0C6E55E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2344EA-4B1F-48FB-A51E-B6D644791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FC8E3D-E0C6-44F9-9432-8379D682F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EC4614-52F3-4B23-84C1-70A48729E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223077-44CE-436C-A439-9A6EAE84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ADE41C-3348-4FAD-A269-8A225820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3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A7497-6266-469C-8E5F-D7B8E574E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E5CF5C-DAAB-4419-AAFB-BF45A857F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A8B152-69E1-45CB-91FC-BCF79F0D4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98446-C032-4992-B2BF-FD9EBDAD0E33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31A291-7071-488B-8309-1A4DE2CA3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429D75-9DF2-4436-A69E-6CC9BB656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7276-A7FB-4A48-AFDA-AE3E9DC1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65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DE938F-89D0-41FD-BF31-928271F8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007" y="159026"/>
            <a:ext cx="11209564" cy="637694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физико-технический институт (государственный университет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Физтех-школа радиотехники и компьютерных технологий</a:t>
            </a:r>
          </a:p>
          <a:p>
            <a:pPr>
              <a:spcBef>
                <a:spcPts val="60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информатики и вычислительной техники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МОДУЛЕЙ ЛОКАЛЬНОГО ХРАНЕНИЯ И ОБРАБОТКИ ИНФОРМАЦИИ О ДЕФЕКТАХ В БЛОКАХ КЭШ-ПАМЯТИ ПРОЦЕССОРА С ЭНЕРГОНЕЗАВИСИМОЙ ПАМЯТЬЮ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бакалаврская работа)</a:t>
            </a: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Студент:  Цой М.О.        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 Альфонсо Д.М.</a:t>
            </a: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2020</a:t>
            </a:r>
          </a:p>
        </p:txBody>
      </p:sp>
    </p:spTree>
    <p:extLst>
      <p:ext uri="{BB962C8B-B14F-4D97-AF65-F5344CB8AC3E}">
        <p14:creationId xmlns:p14="http://schemas.microsoft.com/office/powerpoint/2010/main" val="2728143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F6AC-DC5F-4044-9CAD-0619CFA6ABFF}"/>
              </a:ext>
            </a:extLst>
          </p:cNvPr>
          <p:cNvSpPr txBox="1"/>
          <p:nvPr/>
        </p:nvSpPr>
        <p:spPr>
          <a:xfrm>
            <a:off x="228599" y="240170"/>
            <a:ext cx="1053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Модификация работы по </a:t>
            </a:r>
            <a:r>
              <a:rPr lang="en-US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JTAG</a:t>
            </a:r>
            <a:endParaRPr lang="ru-RU" sz="3600" i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A0A29AD-3502-45E2-BC13-DF370EC98277}"/>
              </a:ext>
            </a:extLst>
          </p:cNvPr>
          <p:cNvSpPr/>
          <p:nvPr/>
        </p:nvSpPr>
        <p:spPr>
          <a:xfrm>
            <a:off x="9132953" y="2563944"/>
            <a:ext cx="1697555" cy="8855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D6A64BE-19BA-46EE-BA6A-ED0CBF68AC32}"/>
              </a:ext>
            </a:extLst>
          </p:cNvPr>
          <p:cNvSpPr/>
          <p:nvPr/>
        </p:nvSpPr>
        <p:spPr>
          <a:xfrm>
            <a:off x="7945000" y="4205538"/>
            <a:ext cx="2893396" cy="11853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264528D0-A262-43F9-8ED5-8A6860C0A35D}"/>
              </a:ext>
            </a:extLst>
          </p:cNvPr>
          <p:cNvCxnSpPr/>
          <p:nvPr/>
        </p:nvCxnSpPr>
        <p:spPr>
          <a:xfrm>
            <a:off x="8250954" y="4197692"/>
            <a:ext cx="0" cy="118533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89AA4A32-CFD2-40ED-B267-670B30F9DC20}"/>
              </a:ext>
            </a:extLst>
          </p:cNvPr>
          <p:cNvCxnSpPr>
            <a:cxnSpLocks/>
          </p:cNvCxnSpPr>
          <p:nvPr/>
        </p:nvCxnSpPr>
        <p:spPr>
          <a:xfrm>
            <a:off x="9141331" y="4197692"/>
            <a:ext cx="0" cy="118533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15C7CBB-0264-456F-B2E3-35B065115457}"/>
              </a:ext>
            </a:extLst>
          </p:cNvPr>
          <p:cNvCxnSpPr>
            <a:cxnSpLocks/>
          </p:cNvCxnSpPr>
          <p:nvPr/>
        </p:nvCxnSpPr>
        <p:spPr>
          <a:xfrm>
            <a:off x="9124537" y="2678090"/>
            <a:ext cx="17324" cy="18118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EA152C6-EBC7-4926-8274-766C60360434}"/>
              </a:ext>
            </a:extLst>
          </p:cNvPr>
          <p:cNvCxnSpPr>
            <a:cxnSpLocks/>
          </p:cNvCxnSpPr>
          <p:nvPr/>
        </p:nvCxnSpPr>
        <p:spPr>
          <a:xfrm>
            <a:off x="10822620" y="2678090"/>
            <a:ext cx="15776" cy="1818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3F93C82-BC8F-42D0-8C28-E52BA9F15D70}"/>
              </a:ext>
            </a:extLst>
          </p:cNvPr>
          <p:cNvSpPr txBox="1"/>
          <p:nvPr/>
        </p:nvSpPr>
        <p:spPr>
          <a:xfrm>
            <a:off x="7708327" y="4531546"/>
            <a:ext cx="3362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    </a:t>
            </a:r>
            <a:r>
              <a:rPr lang="en-US" sz="1400" b="1" dirty="0"/>
              <a:t>op</a:t>
            </a:r>
            <a:r>
              <a:rPr lang="ru-RU" sz="1400" b="1" dirty="0"/>
              <a:t>с</a:t>
            </a:r>
            <a:r>
              <a:rPr lang="en-US" sz="1400" b="1" dirty="0"/>
              <a:t> </a:t>
            </a:r>
            <a:r>
              <a:rPr lang="ru-RU" sz="1400" b="1" dirty="0"/>
              <a:t>   </a:t>
            </a:r>
            <a:r>
              <a:rPr lang="en-US" sz="1400" b="1" dirty="0"/>
              <a:t>   </a:t>
            </a:r>
            <a:r>
              <a:rPr lang="en-US" sz="1400" b="1" dirty="0" err="1"/>
              <a:t>addr</a:t>
            </a:r>
            <a:r>
              <a:rPr lang="en-US" sz="1400" b="1" dirty="0"/>
              <a:t>                        data   </a:t>
            </a:r>
            <a:endParaRPr lang="ru-RU" sz="14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4189F1-A0B4-4E20-8147-F463AECD243B}"/>
              </a:ext>
            </a:extLst>
          </p:cNvPr>
          <p:cNvSpPr txBox="1"/>
          <p:nvPr/>
        </p:nvSpPr>
        <p:spPr>
          <a:xfrm>
            <a:off x="399308" y="1968754"/>
            <a:ext cx="62146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Реализовано</a:t>
            </a:r>
            <a:r>
              <a:rPr lang="ru-RU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Сокращённая </a:t>
            </a:r>
            <a:r>
              <a:rPr lang="en-US" dirty="0"/>
              <a:t>JTAG-</a:t>
            </a:r>
            <a:r>
              <a:rPr lang="ru-RU" dirty="0"/>
              <a:t>цепочка: </a:t>
            </a:r>
            <a:r>
              <a:rPr lang="ru-RU" i="1" dirty="0"/>
              <a:t>уменьшение количества регистров в </a:t>
            </a:r>
            <a:r>
              <a:rPr lang="en-US" dirty="0"/>
              <a:t>≈</a:t>
            </a:r>
            <a:r>
              <a:rPr lang="ru-RU" i="1" dirty="0"/>
              <a:t>15 раз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Перевод значения, задвинутого по </a:t>
            </a:r>
            <a:r>
              <a:rPr lang="en-US" dirty="0"/>
              <a:t>JTAG-</a:t>
            </a:r>
            <a:r>
              <a:rPr lang="ru-RU" dirty="0"/>
              <a:t>цепочке, в сигналы управления блоком памяти резервных настроек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Пересинхронизация</a:t>
            </a:r>
            <a:r>
              <a:rPr lang="ru-RU" dirty="0"/>
              <a:t> данных чтения/записи между блоком памяти резервных настроек и </a:t>
            </a:r>
            <a:r>
              <a:rPr lang="en-US" dirty="0"/>
              <a:t>JTAG-</a:t>
            </a:r>
            <a:r>
              <a:rPr lang="ru-RU" dirty="0"/>
              <a:t>цепочкой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ru-RU" i="1" u="sng" dirty="0"/>
              <a:t>Для массива данных банка </a:t>
            </a:r>
            <a:r>
              <a:rPr lang="en-US" i="1" u="sng" dirty="0"/>
              <a:t>L3$</a:t>
            </a:r>
            <a:r>
              <a:rPr lang="ru-RU" i="1" u="sng" dirty="0"/>
              <a:t>:</a:t>
            </a:r>
          </a:p>
          <a:p>
            <a:r>
              <a:rPr lang="ru-RU" b="1" dirty="0"/>
              <a:t>В базовом модуле</a:t>
            </a:r>
            <a:r>
              <a:rPr lang="ru-RU" dirty="0"/>
              <a:t>: </a:t>
            </a:r>
            <a:r>
              <a:rPr lang="en-US" dirty="0"/>
              <a:t>2561</a:t>
            </a:r>
            <a:r>
              <a:rPr lang="ru-RU" dirty="0"/>
              <a:t> бит в </a:t>
            </a:r>
            <a:r>
              <a:rPr lang="en-US" dirty="0"/>
              <a:t>JTAG-</a:t>
            </a:r>
            <a:r>
              <a:rPr lang="ru-RU" dirty="0"/>
              <a:t>цепочке</a:t>
            </a:r>
          </a:p>
          <a:p>
            <a:r>
              <a:rPr lang="ru-RU" b="1" dirty="0"/>
              <a:t>В модификации</a:t>
            </a:r>
            <a:r>
              <a:rPr lang="ru-RU" dirty="0"/>
              <a:t>:      167 бит (</a:t>
            </a:r>
            <a:r>
              <a:rPr lang="en-US" dirty="0"/>
              <a:t>JTAG-</a:t>
            </a:r>
            <a:r>
              <a:rPr lang="ru-RU" dirty="0"/>
              <a:t>цепочка + регистры 				</a:t>
            </a:r>
            <a:r>
              <a:rPr lang="ru-RU" dirty="0" err="1"/>
              <a:t>пересинхронизации</a:t>
            </a:r>
            <a:r>
              <a:rPr lang="ru-RU" dirty="0"/>
              <a:t>)</a:t>
            </a: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81A6BD9B-7761-4CCC-B4C5-1121A3CBA3C0}"/>
              </a:ext>
            </a:extLst>
          </p:cNvPr>
          <p:cNvCxnSpPr/>
          <p:nvPr/>
        </p:nvCxnSpPr>
        <p:spPr>
          <a:xfrm flipH="1">
            <a:off x="8236340" y="4258119"/>
            <a:ext cx="2" cy="231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14EB7C33-F863-490E-B9EE-D8D109AFBD9B}"/>
              </a:ext>
            </a:extLst>
          </p:cNvPr>
          <p:cNvCxnSpPr/>
          <p:nvPr/>
        </p:nvCxnSpPr>
        <p:spPr>
          <a:xfrm flipH="1">
            <a:off x="7941499" y="4276931"/>
            <a:ext cx="2" cy="2318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AFE33840-C512-4EF9-9B1F-8B04282D6664}"/>
              </a:ext>
            </a:extLst>
          </p:cNvPr>
          <p:cNvCxnSpPr>
            <a:cxnSpLocks/>
          </p:cNvCxnSpPr>
          <p:nvPr/>
        </p:nvCxnSpPr>
        <p:spPr>
          <a:xfrm>
            <a:off x="9124537" y="4498410"/>
            <a:ext cx="171385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6D8952CD-5B50-4F08-B94E-AFDA4CF6A8F5}"/>
              </a:ext>
            </a:extLst>
          </p:cNvPr>
          <p:cNvCxnSpPr>
            <a:cxnSpLocks/>
          </p:cNvCxnSpPr>
          <p:nvPr/>
        </p:nvCxnSpPr>
        <p:spPr>
          <a:xfrm flipV="1">
            <a:off x="8231442" y="4497831"/>
            <a:ext cx="901757" cy="17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5541D607-5CE0-4A8A-B0DD-E7D175F144A9}"/>
              </a:ext>
            </a:extLst>
          </p:cNvPr>
          <p:cNvCxnSpPr>
            <a:cxnSpLocks/>
          </p:cNvCxnSpPr>
          <p:nvPr/>
        </p:nvCxnSpPr>
        <p:spPr>
          <a:xfrm flipV="1">
            <a:off x="7939243" y="4496675"/>
            <a:ext cx="296336" cy="73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: вверх 51">
            <a:extLst>
              <a:ext uri="{FF2B5EF4-FFF2-40B4-BE49-F238E27FC236}">
                <a16:creationId xmlns:a16="http://schemas.microsoft.com/office/drawing/2014/main" id="{75D16181-70A7-4F29-B259-75292191B79B}"/>
              </a:ext>
            </a:extLst>
          </p:cNvPr>
          <p:cNvSpPr/>
          <p:nvPr/>
        </p:nvSpPr>
        <p:spPr>
          <a:xfrm rot="10800000">
            <a:off x="9829701" y="3586892"/>
            <a:ext cx="157734" cy="541197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8951EF7-E1D0-410C-823B-704D155328DA}"/>
              </a:ext>
            </a:extLst>
          </p:cNvPr>
          <p:cNvSpPr txBox="1"/>
          <p:nvPr/>
        </p:nvSpPr>
        <p:spPr>
          <a:xfrm>
            <a:off x="9122445" y="3682185"/>
            <a:ext cx="195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u="sng" dirty="0"/>
              <a:t>capture</a:t>
            </a:r>
            <a:r>
              <a:rPr lang="ru-RU" sz="1400" i="1" dirty="0"/>
              <a:t> </a:t>
            </a:r>
            <a:r>
              <a:rPr lang="en-US" sz="1400" i="1" dirty="0"/>
              <a:t>           </a:t>
            </a:r>
            <a:r>
              <a:rPr lang="en-US" sz="1400" i="1" u="sng" dirty="0"/>
              <a:t>update</a:t>
            </a:r>
            <a:endParaRPr lang="ru-RU" sz="1400" i="1" u="sng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A875F8A-4454-4A5E-AB84-C1F83A667E04}"/>
              </a:ext>
            </a:extLst>
          </p:cNvPr>
          <p:cNvSpPr txBox="1"/>
          <p:nvPr/>
        </p:nvSpPr>
        <p:spPr>
          <a:xfrm>
            <a:off x="7248428" y="3918394"/>
            <a:ext cx="964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u="sng" dirty="0"/>
              <a:t>shift</a:t>
            </a:r>
            <a:endParaRPr lang="ru-RU" sz="1400" i="1" u="sng" dirty="0"/>
          </a:p>
        </p:txBody>
      </p:sp>
      <p:sp>
        <p:nvSpPr>
          <p:cNvPr id="62" name="Стрелка: вверх 61">
            <a:extLst>
              <a:ext uri="{FF2B5EF4-FFF2-40B4-BE49-F238E27FC236}">
                <a16:creationId xmlns:a16="http://schemas.microsoft.com/office/drawing/2014/main" id="{5B26CC3B-0979-4BAB-9079-0781F09D04F1}"/>
              </a:ext>
            </a:extLst>
          </p:cNvPr>
          <p:cNvSpPr/>
          <p:nvPr/>
        </p:nvSpPr>
        <p:spPr>
          <a:xfrm rot="5400000">
            <a:off x="7490805" y="3993738"/>
            <a:ext cx="157734" cy="541197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верх 32">
            <a:extLst>
              <a:ext uri="{FF2B5EF4-FFF2-40B4-BE49-F238E27FC236}">
                <a16:creationId xmlns:a16="http://schemas.microsoft.com/office/drawing/2014/main" id="{4B9DF73F-F8E9-4C5C-83C2-C36CC7106386}"/>
              </a:ext>
            </a:extLst>
          </p:cNvPr>
          <p:cNvSpPr/>
          <p:nvPr/>
        </p:nvSpPr>
        <p:spPr>
          <a:xfrm>
            <a:off x="10041464" y="3577171"/>
            <a:ext cx="157734" cy="541197"/>
          </a:xfrm>
          <a:prstGeom prst="up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06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F6AC-DC5F-4044-9CAD-0619CFA6ABFF}"/>
              </a:ext>
            </a:extLst>
          </p:cNvPr>
          <p:cNvSpPr txBox="1"/>
          <p:nvPr/>
        </p:nvSpPr>
        <p:spPr>
          <a:xfrm>
            <a:off x="132202" y="64449"/>
            <a:ext cx="105319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Результаты синтеза реализованных вариантов </a:t>
            </a:r>
          </a:p>
          <a:p>
            <a:r>
              <a:rPr lang="ru-RU" sz="32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усовершенствования базового модуля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FA31D561-7394-442D-9E8B-693402353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02925"/>
              </p:ext>
            </p:extLst>
          </p:nvPr>
        </p:nvGraphicFramePr>
        <p:xfrm>
          <a:off x="254000" y="1302131"/>
          <a:ext cx="11667066" cy="2251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068">
                  <a:extLst>
                    <a:ext uri="{9D8B030D-6E8A-4147-A177-3AD203B41FA5}">
                      <a16:colId xmlns:a16="http://schemas.microsoft.com/office/drawing/2014/main" val="2072779646"/>
                    </a:ext>
                  </a:extLst>
                </a:gridCol>
                <a:gridCol w="1007533">
                  <a:extLst>
                    <a:ext uri="{9D8B030D-6E8A-4147-A177-3AD203B41FA5}">
                      <a16:colId xmlns:a16="http://schemas.microsoft.com/office/drawing/2014/main" val="1941235534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4062028652"/>
                    </a:ext>
                  </a:extLst>
                </a:gridCol>
                <a:gridCol w="2370667">
                  <a:extLst>
                    <a:ext uri="{9D8B030D-6E8A-4147-A177-3AD203B41FA5}">
                      <a16:colId xmlns:a16="http://schemas.microsoft.com/office/drawing/2014/main" val="3659288656"/>
                    </a:ext>
                  </a:extLst>
                </a:gridCol>
                <a:gridCol w="2396066">
                  <a:extLst>
                    <a:ext uri="{9D8B030D-6E8A-4147-A177-3AD203B41FA5}">
                      <a16:colId xmlns:a16="http://schemas.microsoft.com/office/drawing/2014/main" val="4175979942"/>
                    </a:ext>
                  </a:extLst>
                </a:gridCol>
                <a:gridCol w="1953532">
                  <a:extLst>
                    <a:ext uri="{9D8B030D-6E8A-4147-A177-3AD203B41FA5}">
                      <a16:colId xmlns:a16="http://schemas.microsoft.com/office/drawing/2014/main" val="39553481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Базовый модуль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Память с битовой маской +</a:t>
                      </a:r>
                    </a:p>
                    <a:p>
                      <a:pPr algn="ctr"/>
                      <a:r>
                        <a:rPr lang="ru-RU" sz="1400" dirty="0"/>
                        <a:t>внесение вспомогательных регистров в память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Память с битовой маской +</a:t>
                      </a:r>
                    </a:p>
                    <a:p>
                      <a:pPr algn="ctr"/>
                      <a:r>
                        <a:rPr lang="ru-RU" sz="1400" dirty="0"/>
                        <a:t>предварительное вычитывание строки памяти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Стандартная память +</a:t>
                      </a:r>
                    </a:p>
                    <a:p>
                      <a:pPr algn="ctr"/>
                      <a:r>
                        <a:rPr lang="ru-RU" sz="1400" dirty="0"/>
                        <a:t>внесение вспомогательных регистров в память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Стандартная память +</a:t>
                      </a:r>
                    </a:p>
                    <a:p>
                      <a:pPr algn="ctr"/>
                      <a:r>
                        <a:rPr lang="ru-RU" sz="1400" dirty="0"/>
                        <a:t>предварительное вычитывание строки памяти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62643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l"/>
                      <a:r>
                        <a:rPr lang="ru-RU" sz="2000" b="1" u="sng" dirty="0">
                          <a:solidFill>
                            <a:schemeClr val="bg1"/>
                          </a:solidFill>
                        </a:rPr>
                        <a:t>Для </a:t>
                      </a:r>
                      <a:r>
                        <a:rPr lang="en-US" sz="2000" b="1" u="sng" dirty="0">
                          <a:solidFill>
                            <a:schemeClr val="bg1"/>
                          </a:solidFill>
                        </a:rPr>
                        <a:t>HMU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661849"/>
                  </a:ext>
                </a:extLst>
              </a:tr>
              <a:tr h="4531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 area, </a:t>
                      </a:r>
                      <a:r>
                        <a:rPr lang="ru-RU" sz="1600" dirty="0"/>
                        <a:t>мкм</a:t>
                      </a:r>
                      <a:r>
                        <a:rPr lang="ru-RU" sz="1600" baseline="30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7986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1721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1709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1745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1702</a:t>
                      </a:r>
                      <a:endParaRPr lang="ru-RU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60259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Utilization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0.5272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0.6249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0.6016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0.6038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0.6005</a:t>
                      </a:r>
                      <a:endParaRPr lang="ru-RU" sz="16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957197"/>
                  </a:ext>
                </a:extLst>
              </a:tr>
            </a:tbl>
          </a:graphicData>
        </a:graphic>
      </p:graphicFrame>
      <p:graphicFrame>
        <p:nvGraphicFramePr>
          <p:cNvPr id="9" name="Таблица 2">
            <a:extLst>
              <a:ext uri="{FF2B5EF4-FFF2-40B4-BE49-F238E27FC236}">
                <a16:creationId xmlns:a16="http://schemas.microsoft.com/office/drawing/2014/main" id="{34F7B14B-A03E-449F-8409-D88FA90D6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56249"/>
              </p:ext>
            </p:extLst>
          </p:nvPr>
        </p:nvGraphicFramePr>
        <p:xfrm>
          <a:off x="261650" y="3605205"/>
          <a:ext cx="11667066" cy="1228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009">
                  <a:extLst>
                    <a:ext uri="{9D8B030D-6E8A-4147-A177-3AD203B41FA5}">
                      <a16:colId xmlns:a16="http://schemas.microsoft.com/office/drawing/2014/main" val="207277964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41235534"/>
                    </a:ext>
                  </a:extLst>
                </a:gridCol>
                <a:gridCol w="2353734">
                  <a:extLst>
                    <a:ext uri="{9D8B030D-6E8A-4147-A177-3AD203B41FA5}">
                      <a16:colId xmlns:a16="http://schemas.microsoft.com/office/drawing/2014/main" val="406202865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659288656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4175979942"/>
                    </a:ext>
                  </a:extLst>
                </a:gridCol>
                <a:gridCol w="1983123">
                  <a:extLst>
                    <a:ext uri="{9D8B030D-6E8A-4147-A177-3AD203B41FA5}">
                      <a16:colId xmlns:a16="http://schemas.microsoft.com/office/drawing/2014/main" val="3955348148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l"/>
                      <a:r>
                        <a:rPr lang="ru-RU" sz="2000" u="sng" dirty="0"/>
                        <a:t>Для </a:t>
                      </a:r>
                      <a:r>
                        <a:rPr lang="en-US" sz="2000" u="sng" dirty="0"/>
                        <a:t>L3$</a:t>
                      </a:r>
                      <a:r>
                        <a:rPr lang="en-US" sz="2000" dirty="0"/>
                        <a:t>:</a:t>
                      </a:r>
                      <a:endParaRPr lang="ru-RU" sz="2000" dirty="0"/>
                    </a:p>
                  </a:txBody>
                  <a:tcPr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662643"/>
                  </a:ext>
                </a:extLst>
              </a:tr>
              <a:tr h="4254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Area, </a:t>
                      </a:r>
                      <a:r>
                        <a:rPr lang="ru-RU" sz="1600" dirty="0"/>
                        <a:t>мкм</a:t>
                      </a:r>
                      <a:r>
                        <a:rPr lang="ru-RU" sz="1600" baseline="30000" dirty="0"/>
                        <a:t>2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43984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8923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8828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8780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8680</a:t>
                      </a:r>
                      <a:endParaRPr lang="ru-RU" sz="16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60259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Utilization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0.5625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</a:t>
                      </a:r>
                      <a:r>
                        <a:rPr lang="ru-RU" sz="1600" dirty="0"/>
                        <a:t>6175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0.6158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0.6136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0.6095</a:t>
                      </a:r>
                      <a:endParaRPr lang="ru-RU" sz="16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95719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D4EFC39-FC24-4988-91A2-4341B00789E8}"/>
              </a:ext>
            </a:extLst>
          </p:cNvPr>
          <p:cNvSpPr txBox="1"/>
          <p:nvPr/>
        </p:nvSpPr>
        <p:spPr>
          <a:xfrm>
            <a:off x="132202" y="4993350"/>
            <a:ext cx="120597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Получено</a:t>
            </a:r>
            <a:r>
              <a:rPr lang="ru-RU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Уменьшение площади в 4</a:t>
            </a:r>
            <a:r>
              <a:rPr lang="en-US" dirty="0"/>
              <a:t>.5</a:t>
            </a:r>
            <a:r>
              <a:rPr lang="ru-RU" dirty="0"/>
              <a:t> – </a:t>
            </a:r>
            <a:r>
              <a:rPr lang="en-US" dirty="0"/>
              <a:t>5</a:t>
            </a:r>
            <a:r>
              <a:rPr lang="ru-RU" dirty="0"/>
              <a:t> раз по сравнению с базовым модулем.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Оптимальный с точки зрения занимаемой площади вариант модуля – модуль, в котором использованы: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i="1" dirty="0"/>
              <a:t>Стандартная </a:t>
            </a:r>
            <a:r>
              <a:rPr lang="ru-RU" i="1" dirty="0" err="1"/>
              <a:t>однопортовая</a:t>
            </a:r>
            <a:r>
              <a:rPr lang="ru-RU" i="1" dirty="0"/>
              <a:t> память в качестве памяти локального хранения настроек резервных столбцов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i="1" dirty="0"/>
              <a:t>Предварительное вычитывание строки этой памяти вместо использования вспомогательных регистров, предотвращающих перезапись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67A3DB7-A0DF-436E-AD11-B9BB093A54D9}"/>
              </a:ext>
            </a:extLst>
          </p:cNvPr>
          <p:cNvSpPr/>
          <p:nvPr/>
        </p:nvSpPr>
        <p:spPr>
          <a:xfrm>
            <a:off x="9937216" y="1266253"/>
            <a:ext cx="2002518" cy="3567014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751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F6AC-DC5F-4044-9CAD-0619CFA6ABFF}"/>
              </a:ext>
            </a:extLst>
          </p:cNvPr>
          <p:cNvSpPr txBox="1"/>
          <p:nvPr/>
        </p:nvSpPr>
        <p:spPr>
          <a:xfrm>
            <a:off x="228599" y="240170"/>
            <a:ext cx="1053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AAE0A3-72CD-4ABA-B854-66CB58EAC372}"/>
              </a:ext>
            </a:extLst>
          </p:cNvPr>
          <p:cNvSpPr txBox="1"/>
          <p:nvPr/>
        </p:nvSpPr>
        <p:spPr>
          <a:xfrm>
            <a:off x="402030" y="1245730"/>
            <a:ext cx="1134970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Реализованы в </a:t>
            </a:r>
            <a:r>
              <a:rPr lang="en-US" sz="2200" dirty="0"/>
              <a:t>RTL</a:t>
            </a:r>
            <a:r>
              <a:rPr lang="ru-RU" sz="2200" dirty="0"/>
              <a:t> следующие улучшения модуля </a:t>
            </a:r>
            <a:r>
              <a:rPr lang="en-US" sz="2200" dirty="0"/>
              <a:t>BIST </a:t>
            </a:r>
            <a:r>
              <a:rPr lang="ru-RU" sz="2200" dirty="0"/>
              <a:t>с использованием информации, записанной на энергонезависимую память </a:t>
            </a:r>
            <a:r>
              <a:rPr lang="en-US" sz="2200" dirty="0"/>
              <a:t>EFUSE</a:t>
            </a:r>
            <a:r>
              <a:rPr lang="ru-RU" sz="2200" dirty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i="1" dirty="0"/>
              <a:t>Использование блока памяти с битовой маской для хранения настроек резервных столбцов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i="1" dirty="0"/>
              <a:t>Использование блока стандартной </a:t>
            </a:r>
            <a:r>
              <a:rPr lang="ru-RU" sz="2000" i="1" dirty="0" err="1"/>
              <a:t>однопортовой</a:t>
            </a:r>
            <a:r>
              <a:rPr lang="ru-RU" sz="2000" i="1" dirty="0"/>
              <a:t> памяти для хранения настроек резервных столбцов</a:t>
            </a:r>
            <a:endParaRPr lang="en-US" sz="2000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i="1" dirty="0"/>
              <a:t>Внесение вспомогательных регистров в блок памяти резервных настроек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i="1" dirty="0"/>
              <a:t>Предварительное вычитывание строки блока памяти резервных настроек вместо использования вспомогательных регистров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000" i="1" dirty="0"/>
              <a:t>Модификация работы по интерфейсу </a:t>
            </a:r>
            <a:r>
              <a:rPr lang="en-US" sz="2000" i="1" dirty="0"/>
              <a:t>JTAG c</a:t>
            </a:r>
            <a:r>
              <a:rPr lang="ru-RU" sz="2000" i="1" dirty="0"/>
              <a:t> сокращением длины </a:t>
            </a:r>
            <a:r>
              <a:rPr lang="en-US" sz="2000" i="1" dirty="0"/>
              <a:t>JTAG-</a:t>
            </a:r>
            <a:r>
              <a:rPr lang="ru-RU" sz="2000" i="1" dirty="0"/>
              <a:t>цепочки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3A6BE-4838-4435-BEE6-C09E38614428}"/>
              </a:ext>
            </a:extLst>
          </p:cNvPr>
          <p:cNvSpPr txBox="1"/>
          <p:nvPr/>
        </p:nvSpPr>
        <p:spPr>
          <a:xfrm>
            <a:off x="402029" y="4104165"/>
            <a:ext cx="1134970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Проведено сравнение характеристик занимаемой на кристалле площади и утилизации разработанных модулей на основе их синтеза в </a:t>
            </a:r>
            <a:r>
              <a:rPr lang="en-US" sz="2200" dirty="0"/>
              <a:t>Synopsys Design Compiler </a:t>
            </a:r>
            <a:r>
              <a:rPr lang="ru-RU" sz="2200" dirty="0"/>
              <a:t>и </a:t>
            </a:r>
            <a:r>
              <a:rPr lang="en-US" sz="2200" dirty="0"/>
              <a:t>IC Compiler II</a:t>
            </a:r>
            <a:endParaRPr lang="ru-RU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По результатам сравнения из разработанных модулей выбрана наиболее подходящая реализация – модуль, в котором используются: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i="1" dirty="0"/>
              <a:t>стандартная </a:t>
            </a:r>
            <a:r>
              <a:rPr lang="ru-RU" sz="2000" i="1" dirty="0" err="1"/>
              <a:t>однопортовая</a:t>
            </a:r>
            <a:r>
              <a:rPr lang="ru-RU" sz="2000" i="1" dirty="0"/>
              <a:t> память в качестве памяти локального хранения настроек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i="1" dirty="0"/>
              <a:t>предварительное вычитывание строки этой памяти вместо использования вспомогательных регистров, предотвращающих перезапись </a:t>
            </a:r>
            <a:endParaRPr lang="ru-RU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Данный модуль внедрён в проект Эльбрус-12С и находится в тестировании</a:t>
            </a:r>
          </a:p>
        </p:txBody>
      </p:sp>
    </p:spTree>
    <p:extLst>
      <p:ext uri="{BB962C8B-B14F-4D97-AF65-F5344CB8AC3E}">
        <p14:creationId xmlns:p14="http://schemas.microsoft.com/office/powerpoint/2010/main" val="4082278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F6AC-DC5F-4044-9CAD-0619CFA6ABFF}"/>
              </a:ext>
            </a:extLst>
          </p:cNvPr>
          <p:cNvSpPr txBox="1"/>
          <p:nvPr/>
        </p:nvSpPr>
        <p:spPr>
          <a:xfrm>
            <a:off x="228599" y="240170"/>
            <a:ext cx="1053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Модуль обратной совместимости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2D7198-62CB-4DCD-BFCC-3BEDF2740982}"/>
              </a:ext>
            </a:extLst>
          </p:cNvPr>
          <p:cNvSpPr txBox="1"/>
          <p:nvPr/>
        </p:nvSpPr>
        <p:spPr>
          <a:xfrm>
            <a:off x="454391" y="1513799"/>
            <a:ext cx="114246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Для тестирования в составе прототипа модификаций по замене массива регистров на память и устранению вспомогательных регистров был реализован модуль обратной совместимости, в котором:</a:t>
            </a:r>
          </a:p>
          <a:p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Поддерживается совместимость с </a:t>
            </a:r>
            <a:r>
              <a:rPr lang="ru-RU" i="1" dirty="0"/>
              <a:t>не обновлённым </a:t>
            </a:r>
            <a:r>
              <a:rPr lang="ru-RU" dirty="0"/>
              <a:t>ПО, обеспечивающим работу по </a:t>
            </a:r>
            <a:r>
              <a:rPr lang="en-US" dirty="0"/>
              <a:t>JTAG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Сохранена полная длина </a:t>
            </a:r>
            <a:r>
              <a:rPr lang="en-US" dirty="0"/>
              <a:t>JTAG-</a:t>
            </a:r>
            <a:r>
              <a:rPr lang="ru-RU" dirty="0"/>
              <a:t>цепочки (как в базовом модуле)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  <a:p>
            <a:r>
              <a:rPr lang="ru-RU" u="sng" dirty="0"/>
              <a:t>Принцип работы по </a:t>
            </a:r>
            <a:r>
              <a:rPr lang="en-US" u="sng" dirty="0"/>
              <a:t>JTAG</a:t>
            </a:r>
            <a:r>
              <a:rPr lang="ru-RU" u="sng" dirty="0"/>
              <a:t> внутри модуля</a:t>
            </a:r>
            <a:r>
              <a:rPr lang="ru-RU" dirty="0"/>
              <a:t>:</a:t>
            </a:r>
          </a:p>
          <a:p>
            <a:pPr marL="342900" indent="-342900">
              <a:buAutoNum type="arabicPeriod"/>
            </a:pPr>
            <a:r>
              <a:rPr lang="ru-RU" dirty="0"/>
              <a:t>По сигналу сдвига (</a:t>
            </a:r>
            <a:r>
              <a:rPr lang="en-US" dirty="0"/>
              <a:t>shift) </a:t>
            </a:r>
            <a:r>
              <a:rPr lang="ru-RU" dirty="0"/>
              <a:t>цепочка сдвигается стандартным образом</a:t>
            </a:r>
          </a:p>
          <a:p>
            <a:pPr marL="342900" indent="-342900">
              <a:buAutoNum type="arabicPeriod"/>
            </a:pPr>
            <a:r>
              <a:rPr lang="ru-RU" dirty="0"/>
              <a:t>По сигналу обновления (</a:t>
            </a:r>
            <a:r>
              <a:rPr lang="en-US" dirty="0"/>
              <a:t>update) </a:t>
            </a:r>
            <a:r>
              <a:rPr lang="ru-RU" dirty="0"/>
              <a:t>данные с цепочки помещаются на промежуточный регистр</a:t>
            </a:r>
          </a:p>
          <a:p>
            <a:pPr marL="342900" indent="-342900">
              <a:buAutoNum type="arabicPeriod"/>
            </a:pPr>
            <a:r>
              <a:rPr lang="ru-RU" dirty="0"/>
              <a:t>Во время сигнала захвата </a:t>
            </a:r>
            <a:r>
              <a:rPr lang="en-US" dirty="0"/>
              <a:t>(capture)</a:t>
            </a:r>
            <a:r>
              <a:rPr lang="ru-RU" dirty="0"/>
              <a:t> на высокой частоте вся память настроек считывается на промежуточный регистр</a:t>
            </a:r>
          </a:p>
          <a:p>
            <a:pPr marL="342900" indent="-342900">
              <a:buAutoNum type="arabicPeriod"/>
            </a:pPr>
            <a:r>
              <a:rPr lang="ru-RU" dirty="0"/>
              <a:t>По окончании сигнала захвата (</a:t>
            </a:r>
            <a:r>
              <a:rPr lang="en-US" dirty="0"/>
              <a:t>capture)</a:t>
            </a:r>
            <a:r>
              <a:rPr lang="ru-RU" dirty="0"/>
              <a:t> с промежуточного регистра данные помещаются на цепочку</a:t>
            </a:r>
          </a:p>
        </p:txBody>
      </p:sp>
    </p:spTree>
    <p:extLst>
      <p:ext uri="{BB962C8B-B14F-4D97-AF65-F5344CB8AC3E}">
        <p14:creationId xmlns:p14="http://schemas.microsoft.com/office/powerpoint/2010/main" val="2675058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Группа 86">
            <a:extLst>
              <a:ext uri="{FF2B5EF4-FFF2-40B4-BE49-F238E27FC236}">
                <a16:creationId xmlns:a16="http://schemas.microsoft.com/office/drawing/2014/main" id="{F1D5538F-2285-489A-9C5E-316FBAA9A9A5}"/>
              </a:ext>
            </a:extLst>
          </p:cNvPr>
          <p:cNvGrpSpPr/>
          <p:nvPr/>
        </p:nvGrpSpPr>
        <p:grpSpPr>
          <a:xfrm>
            <a:off x="658113" y="239427"/>
            <a:ext cx="11096885" cy="6457091"/>
            <a:chOff x="658113" y="239427"/>
            <a:chExt cx="11096885" cy="6457091"/>
          </a:xfrm>
        </p:grpSpPr>
        <p:sp>
          <p:nvSpPr>
            <p:cNvPr id="68" name="Прямоугольник: скругленные углы 67">
              <a:extLst>
                <a:ext uri="{FF2B5EF4-FFF2-40B4-BE49-F238E27FC236}">
                  <a16:creationId xmlns:a16="http://schemas.microsoft.com/office/drawing/2014/main" id="{89299497-81A7-478E-A0C8-F39E77EB092D}"/>
                </a:ext>
              </a:extLst>
            </p:cNvPr>
            <p:cNvSpPr/>
            <p:nvPr/>
          </p:nvSpPr>
          <p:spPr>
            <a:xfrm>
              <a:off x="2930488" y="239427"/>
              <a:ext cx="6352780" cy="6359676"/>
            </a:xfrm>
            <a:prstGeom prst="roundRect">
              <a:avLst>
                <a:gd name="adj" fmla="val 8690"/>
              </a:avLst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64B518C-ADFE-4281-845A-BFEC6E7A7FAA}"/>
                </a:ext>
              </a:extLst>
            </p:cNvPr>
            <p:cNvSpPr txBox="1"/>
            <p:nvPr/>
          </p:nvSpPr>
          <p:spPr>
            <a:xfrm>
              <a:off x="9632259" y="4073670"/>
              <a:ext cx="1393809" cy="8309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/>
                <a:t>Настройки резервных столбцов</a:t>
              </a:r>
            </a:p>
          </p:txBody>
        </p:sp>
        <p:cxnSp>
          <p:nvCxnSpPr>
            <p:cNvPr id="5" name="Соединитель: изогнутый 4">
              <a:extLst>
                <a:ext uri="{FF2B5EF4-FFF2-40B4-BE49-F238E27FC236}">
                  <a16:creationId xmlns:a16="http://schemas.microsoft.com/office/drawing/2014/main" id="{365ED36E-3724-4A71-ADFB-D64DD126DB0C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9279757" y="3419684"/>
              <a:ext cx="767634" cy="502832"/>
            </a:xfrm>
            <a:prstGeom prst="curvedConnector3">
              <a:avLst>
                <a:gd name="adj1" fmla="val 22426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828CEEEF-0D5E-4753-8239-3FC23CD1DFFF}"/>
                </a:ext>
              </a:extLst>
            </p:cNvPr>
            <p:cNvSpPr/>
            <p:nvPr/>
          </p:nvSpPr>
          <p:spPr>
            <a:xfrm>
              <a:off x="5997391" y="497401"/>
              <a:ext cx="1972215" cy="140461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>
                  <a:ln w="9525"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BIST</a:t>
              </a:r>
              <a:endParaRPr lang="ru-RU" sz="3000" dirty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" name="Трапеция 7">
              <a:extLst>
                <a:ext uri="{FF2B5EF4-FFF2-40B4-BE49-F238E27FC236}">
                  <a16:creationId xmlns:a16="http://schemas.microsoft.com/office/drawing/2014/main" id="{EE15C804-0E5C-4A8C-8AE3-08B5B7E5759B}"/>
                </a:ext>
              </a:extLst>
            </p:cNvPr>
            <p:cNvSpPr/>
            <p:nvPr/>
          </p:nvSpPr>
          <p:spPr>
            <a:xfrm rot="5400000">
              <a:off x="8178610" y="3136570"/>
              <a:ext cx="1096433" cy="230615"/>
            </a:xfrm>
            <a:prstGeom prst="trapezoid">
              <a:avLst>
                <a:gd name="adj" fmla="val 7434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id="{22DF7C17-416C-4C10-9673-807EB23531EF}"/>
                </a:ext>
              </a:extLst>
            </p:cNvPr>
            <p:cNvCxnSpPr>
              <a:cxnSpLocks/>
            </p:cNvCxnSpPr>
            <p:nvPr/>
          </p:nvCxnSpPr>
          <p:spPr>
            <a:xfrm>
              <a:off x="8842134" y="3272662"/>
              <a:ext cx="762000" cy="0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>
              <a:extLst>
                <a:ext uri="{FF2B5EF4-FFF2-40B4-BE49-F238E27FC236}">
                  <a16:creationId xmlns:a16="http://schemas.microsoft.com/office/drawing/2014/main" id="{02CD745B-F773-4FFC-B27E-00F947AB0395}"/>
                </a:ext>
              </a:extLst>
            </p:cNvPr>
            <p:cNvCxnSpPr>
              <a:cxnSpLocks/>
            </p:cNvCxnSpPr>
            <p:nvPr/>
          </p:nvCxnSpPr>
          <p:spPr>
            <a:xfrm>
              <a:off x="8172190" y="2968053"/>
              <a:ext cx="439329" cy="0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>
              <a:extLst>
                <a:ext uri="{FF2B5EF4-FFF2-40B4-BE49-F238E27FC236}">
                  <a16:creationId xmlns:a16="http://schemas.microsoft.com/office/drawing/2014/main" id="{05BD0CD6-F8BB-47AF-8C9E-298CBF90D6E3}"/>
                </a:ext>
              </a:extLst>
            </p:cNvPr>
            <p:cNvCxnSpPr>
              <a:cxnSpLocks/>
            </p:cNvCxnSpPr>
            <p:nvPr/>
          </p:nvCxnSpPr>
          <p:spPr>
            <a:xfrm>
              <a:off x="7116699" y="3253174"/>
              <a:ext cx="1494820" cy="22785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>
              <a:extLst>
                <a:ext uri="{FF2B5EF4-FFF2-40B4-BE49-F238E27FC236}">
                  <a16:creationId xmlns:a16="http://schemas.microsoft.com/office/drawing/2014/main" id="{A03CE286-D4B5-4E42-B5C9-9E139C0B1760}"/>
                </a:ext>
              </a:extLst>
            </p:cNvPr>
            <p:cNvCxnSpPr>
              <a:cxnSpLocks/>
            </p:cNvCxnSpPr>
            <p:nvPr/>
          </p:nvCxnSpPr>
          <p:spPr>
            <a:xfrm>
              <a:off x="8180188" y="3561079"/>
              <a:ext cx="438676" cy="0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Соединитель: уступ 13">
              <a:extLst>
                <a:ext uri="{FF2B5EF4-FFF2-40B4-BE49-F238E27FC236}">
                  <a16:creationId xmlns:a16="http://schemas.microsoft.com/office/drawing/2014/main" id="{87D2FF2A-510D-4D2E-9AFA-8F65D28CE199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170645" y="1966508"/>
              <a:ext cx="1809136" cy="193953"/>
            </a:xfrm>
            <a:prstGeom prst="bentConnector3">
              <a:avLst>
                <a:gd name="adj1" fmla="val 674"/>
              </a:avLst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Соединитель: уступ 14">
              <a:extLst>
                <a:ext uri="{FF2B5EF4-FFF2-40B4-BE49-F238E27FC236}">
                  <a16:creationId xmlns:a16="http://schemas.microsoft.com/office/drawing/2014/main" id="{BAF10674-F216-44CF-A67B-9D42413F45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03058" y="3561078"/>
              <a:ext cx="193954" cy="1975120"/>
            </a:xfrm>
            <a:prstGeom prst="bentConnector2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Стрелка: влево-вправо 15">
              <a:extLst>
                <a:ext uri="{FF2B5EF4-FFF2-40B4-BE49-F238E27FC236}">
                  <a16:creationId xmlns:a16="http://schemas.microsoft.com/office/drawing/2014/main" id="{298C32E3-E82F-4A58-B35F-90EC9C91BF0C}"/>
                </a:ext>
              </a:extLst>
            </p:cNvPr>
            <p:cNvSpPr/>
            <p:nvPr/>
          </p:nvSpPr>
          <p:spPr>
            <a:xfrm>
              <a:off x="7986591" y="771198"/>
              <a:ext cx="1606525" cy="270934"/>
            </a:xfrm>
            <a:prstGeom prst="leftRightArrow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A2F8336-550A-4CB4-A1F2-28AE84BF73D4}"/>
                </a:ext>
              </a:extLst>
            </p:cNvPr>
            <p:cNvSpPr txBox="1"/>
            <p:nvPr/>
          </p:nvSpPr>
          <p:spPr>
            <a:xfrm>
              <a:off x="1124731" y="5704715"/>
              <a:ext cx="1750672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ru-RU" sz="1600" i="1" dirty="0"/>
                <a:t>Данные от </a:t>
              </a:r>
              <a:r>
                <a:rPr lang="en-US" sz="1600" i="1" dirty="0"/>
                <a:t>EFUSE</a:t>
              </a:r>
              <a:endParaRPr lang="ru-RU" sz="1600" i="1" dirty="0"/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EB29F581-7D92-41EB-9F0E-F0A4042304F7}"/>
                </a:ext>
              </a:extLst>
            </p:cNvPr>
            <p:cNvSpPr/>
            <p:nvPr/>
          </p:nvSpPr>
          <p:spPr>
            <a:xfrm>
              <a:off x="9619628" y="771198"/>
              <a:ext cx="1859174" cy="271471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accent1">
                      <a:lumMod val="50000"/>
                    </a:schemeClr>
                  </a:solidFill>
                </a:rPr>
                <a:t>Тестируемый блок памяти</a:t>
              </a:r>
            </a:p>
            <a:p>
              <a:pPr algn="ctr"/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</a:rPr>
                <a:t>(</a:t>
              </a:r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</a:rPr>
                <a:t>L3$</a:t>
              </a:r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</a:rPr>
                <a:t> или </a:t>
              </a:r>
              <a:r>
                <a:rPr lang="en-US" sz="1600" dirty="0">
                  <a:solidFill>
                    <a:schemeClr val="accent1">
                      <a:lumMod val="50000"/>
                    </a:schemeClr>
                  </a:solidFill>
                </a:rPr>
                <a:t>HMU</a:t>
              </a:r>
              <a:r>
                <a:rPr lang="ru-RU" sz="1600" dirty="0">
                  <a:solidFill>
                    <a:schemeClr val="accent1">
                      <a:lumMod val="50000"/>
                    </a:schemeClr>
                  </a:solidFill>
                </a:rPr>
                <a:t>)</a:t>
              </a:r>
            </a:p>
          </p:txBody>
        </p:sp>
        <p:cxnSp>
          <p:nvCxnSpPr>
            <p:cNvPr id="45" name="Соединитель: изогнутый 44">
              <a:extLst>
                <a:ext uri="{FF2B5EF4-FFF2-40B4-BE49-F238E27FC236}">
                  <a16:creationId xmlns:a16="http://schemas.microsoft.com/office/drawing/2014/main" id="{E67D2055-4E4C-444C-A073-6B344E83F51B}"/>
                </a:ext>
              </a:extLst>
            </p:cNvPr>
            <p:cNvCxnSpPr>
              <a:cxnSpLocks/>
              <a:endCxn id="83" idx="0"/>
            </p:cNvCxnSpPr>
            <p:nvPr/>
          </p:nvCxnSpPr>
          <p:spPr>
            <a:xfrm rot="16200000" flipH="1">
              <a:off x="4885992" y="4863876"/>
              <a:ext cx="958902" cy="389668"/>
            </a:xfrm>
            <a:prstGeom prst="curvedConnector2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Соединитель: изогнутый 45">
              <a:extLst>
                <a:ext uri="{FF2B5EF4-FFF2-40B4-BE49-F238E27FC236}">
                  <a16:creationId xmlns:a16="http://schemas.microsoft.com/office/drawing/2014/main" id="{2DAF0E85-7F9E-43A0-A486-0396505C950E}"/>
                </a:ext>
              </a:extLst>
            </p:cNvPr>
            <p:cNvCxnSpPr>
              <a:cxnSpLocks/>
              <a:stCxn id="7" idx="1"/>
              <a:endCxn id="75" idx="1"/>
            </p:cNvCxnSpPr>
            <p:nvPr/>
          </p:nvCxnSpPr>
          <p:spPr>
            <a:xfrm rot="10800000" flipV="1">
              <a:off x="5170609" y="1199710"/>
              <a:ext cx="826782" cy="829914"/>
            </a:xfrm>
            <a:prstGeom prst="curved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Прямоугольник: скругленные углы 48">
              <a:extLst>
                <a:ext uri="{FF2B5EF4-FFF2-40B4-BE49-F238E27FC236}">
                  <a16:creationId xmlns:a16="http://schemas.microsoft.com/office/drawing/2014/main" id="{C04F00C3-28BC-435C-AE6F-651226128516}"/>
                </a:ext>
              </a:extLst>
            </p:cNvPr>
            <p:cNvSpPr/>
            <p:nvPr/>
          </p:nvSpPr>
          <p:spPr>
            <a:xfrm>
              <a:off x="3260769" y="2073597"/>
              <a:ext cx="3812061" cy="24642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>
                  <a:ln w="9525"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Модуль управления памятью локального хранения</a:t>
              </a:r>
            </a:p>
            <a:p>
              <a:pPr algn="ctr"/>
              <a:endParaRPr lang="ru-RU" sz="1600" dirty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endParaRPr lang="en-US" sz="1600" dirty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endParaRPr lang="en-US" sz="1600" dirty="0">
                <a:ln w="9525">
                  <a:solidFill>
                    <a:schemeClr val="accent1">
                      <a:lumMod val="50000"/>
                    </a:schemeClr>
                  </a:solidFill>
                </a:ln>
              </a:endParaRPr>
            </a:p>
            <a:p>
              <a:pPr algn="ctr"/>
              <a:endParaRPr lang="ru-RU" sz="1600" dirty="0">
                <a:ln w="9525">
                  <a:solidFill>
                    <a:schemeClr val="accent1">
                      <a:lumMod val="50000"/>
                    </a:schemeClr>
                  </a:solidFill>
                </a:ln>
              </a:endParaRPr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A640E6B7-C834-4CBE-9680-14B05051333B}"/>
                </a:ext>
              </a:extLst>
            </p:cNvPr>
            <p:cNvSpPr/>
            <p:nvPr/>
          </p:nvSpPr>
          <p:spPr>
            <a:xfrm>
              <a:off x="4098163" y="3305713"/>
              <a:ext cx="2137272" cy="98876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Блок памяти локального хранения настроек резервных столбцов</a:t>
              </a:r>
            </a:p>
          </p:txBody>
        </p:sp>
        <p:sp>
          <p:nvSpPr>
            <p:cNvPr id="51" name="Прямоугольник: скругленные углы 50">
              <a:extLst>
                <a:ext uri="{FF2B5EF4-FFF2-40B4-BE49-F238E27FC236}">
                  <a16:creationId xmlns:a16="http://schemas.microsoft.com/office/drawing/2014/main" id="{983BE590-9D2B-4CDF-B571-4A4F6491B8D3}"/>
                </a:ext>
              </a:extLst>
            </p:cNvPr>
            <p:cNvSpPr/>
            <p:nvPr/>
          </p:nvSpPr>
          <p:spPr>
            <a:xfrm>
              <a:off x="5629596" y="4760031"/>
              <a:ext cx="2348640" cy="155233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ln w="9525"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Модуль управления </a:t>
              </a:r>
              <a:r>
                <a:rPr lang="en-US" dirty="0">
                  <a:ln w="9525"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JTAG</a:t>
              </a:r>
              <a:r>
                <a:rPr lang="ru-RU" dirty="0">
                  <a:ln w="9525">
                    <a:solidFill>
                      <a:schemeClr val="accent1">
                        <a:lumMod val="50000"/>
                      </a:schemeClr>
                    </a:solidFill>
                  </a:ln>
                  <a:solidFill>
                    <a:schemeClr val="tx1"/>
                  </a:solidFill>
                </a:rPr>
                <a:t>-цепочкой</a:t>
              </a:r>
              <a:endParaRPr lang="en-US" dirty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  <a:p>
              <a:pPr algn="ctr"/>
              <a:endParaRPr lang="ru-RU" dirty="0">
                <a:ln w="9525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61E85456-0846-44C2-8566-DA9FE67E8DDF}"/>
                </a:ext>
              </a:extLst>
            </p:cNvPr>
            <p:cNvSpPr/>
            <p:nvPr/>
          </p:nvSpPr>
          <p:spPr>
            <a:xfrm flipV="1">
              <a:off x="5761822" y="5828273"/>
              <a:ext cx="2093205" cy="4571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DDD0479-2783-4069-BFCF-1D7995DA4A36}"/>
                </a:ext>
              </a:extLst>
            </p:cNvPr>
            <p:cNvSpPr txBox="1"/>
            <p:nvPr/>
          </p:nvSpPr>
          <p:spPr>
            <a:xfrm>
              <a:off x="6123998" y="5917966"/>
              <a:ext cx="1363133" cy="3385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i="1" dirty="0"/>
                <a:t>JTAG-</a:t>
              </a:r>
              <a:r>
                <a:rPr lang="ru-RU" sz="1600" i="1" dirty="0"/>
                <a:t>цепочка</a:t>
              </a:r>
            </a:p>
          </p:txBody>
        </p:sp>
        <p:cxnSp>
          <p:nvCxnSpPr>
            <p:cNvPr id="18" name="Соединитель: уступ 17">
              <a:extLst>
                <a:ext uri="{FF2B5EF4-FFF2-40B4-BE49-F238E27FC236}">
                  <a16:creationId xmlns:a16="http://schemas.microsoft.com/office/drawing/2014/main" id="{BD8DEE72-96E2-4651-80C0-7E3A399818D3}"/>
                </a:ext>
              </a:extLst>
            </p:cNvPr>
            <p:cNvCxnSpPr>
              <a:cxnSpLocks/>
              <a:stCxn id="19" idx="0"/>
            </p:cNvCxnSpPr>
            <p:nvPr/>
          </p:nvCxnSpPr>
          <p:spPr>
            <a:xfrm rot="5400000" flipH="1" flipV="1">
              <a:off x="1386537" y="3907835"/>
              <a:ext cx="2410410" cy="1183350"/>
            </a:xfrm>
            <a:prstGeom prst="bentConnector3">
              <a:avLst>
                <a:gd name="adj1" fmla="val 100276"/>
              </a:avLst>
            </a:prstGeom>
            <a:ln w="1905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Выноска: изогнутая линия 74">
              <a:extLst>
                <a:ext uri="{FF2B5EF4-FFF2-40B4-BE49-F238E27FC236}">
                  <a16:creationId xmlns:a16="http://schemas.microsoft.com/office/drawing/2014/main" id="{0DD30792-0F63-4340-9281-BE5A65D61BE0}"/>
                </a:ext>
              </a:extLst>
            </p:cNvPr>
            <p:cNvSpPr/>
            <p:nvPr/>
          </p:nvSpPr>
          <p:spPr>
            <a:xfrm flipV="1">
              <a:off x="3224519" y="2029624"/>
              <a:ext cx="3892179" cy="2549635"/>
            </a:xfrm>
            <a:prstGeom prst="borderCallout2">
              <a:avLst>
                <a:gd name="adj1" fmla="val 78811"/>
                <a:gd name="adj2" fmla="val -1257"/>
                <a:gd name="adj3" fmla="val 78379"/>
                <a:gd name="adj4" fmla="val -22328"/>
                <a:gd name="adj5" fmla="val 103858"/>
                <a:gd name="adj6" fmla="val -30250"/>
              </a:avLst>
            </a:prstGeom>
            <a:noFill/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21C934B-E26F-4A96-8645-D5CC9F0BA398}"/>
                </a:ext>
              </a:extLst>
            </p:cNvPr>
            <p:cNvSpPr txBox="1"/>
            <p:nvPr/>
          </p:nvSpPr>
          <p:spPr>
            <a:xfrm>
              <a:off x="658113" y="978688"/>
              <a:ext cx="2042106" cy="923330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i="1" dirty="0"/>
                <a:t>Реализовано </a:t>
              </a:r>
            </a:p>
            <a:p>
              <a:pPr algn="ctr"/>
              <a:r>
                <a:rPr lang="ru-RU" b="1" i="1" dirty="0"/>
                <a:t>4 варианта </a:t>
              </a:r>
            </a:p>
            <a:p>
              <a:pPr algn="ctr"/>
              <a:r>
                <a:rPr lang="ru-RU" b="1" i="1" dirty="0"/>
                <a:t>данного модуля</a:t>
              </a:r>
            </a:p>
          </p:txBody>
        </p:sp>
        <p:sp>
          <p:nvSpPr>
            <p:cNvPr id="83" name="Выноска: изогнутая линия 82">
              <a:extLst>
                <a:ext uri="{FF2B5EF4-FFF2-40B4-BE49-F238E27FC236}">
                  <a16:creationId xmlns:a16="http://schemas.microsoft.com/office/drawing/2014/main" id="{9E025A56-945C-4A4F-938A-C30395827044}"/>
                </a:ext>
              </a:extLst>
            </p:cNvPr>
            <p:cNvSpPr/>
            <p:nvPr/>
          </p:nvSpPr>
          <p:spPr>
            <a:xfrm flipH="1">
              <a:off x="5560277" y="4706865"/>
              <a:ext cx="2482035" cy="1662591"/>
            </a:xfrm>
            <a:prstGeom prst="borderCallout2">
              <a:avLst>
                <a:gd name="adj1" fmla="val 78811"/>
                <a:gd name="adj2" fmla="val -1257"/>
                <a:gd name="adj3" fmla="val 78379"/>
                <a:gd name="adj4" fmla="val -22328"/>
                <a:gd name="adj5" fmla="val 78678"/>
                <a:gd name="adj6" fmla="val -67535"/>
              </a:avLst>
            </a:prstGeom>
            <a:noFill/>
            <a:ln w="1905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1EE9CC4-4980-4ED2-B229-7D615A8E4BA3}"/>
                </a:ext>
              </a:extLst>
            </p:cNvPr>
            <p:cNvSpPr txBox="1"/>
            <p:nvPr/>
          </p:nvSpPr>
          <p:spPr>
            <a:xfrm>
              <a:off x="9722586" y="5773188"/>
              <a:ext cx="2032412" cy="923330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i="1" dirty="0"/>
                <a:t>Реализовано</a:t>
              </a:r>
            </a:p>
            <a:p>
              <a:pPr algn="ctr"/>
              <a:r>
                <a:rPr lang="ru-RU" b="1" i="1" dirty="0"/>
                <a:t> 2 варианта </a:t>
              </a:r>
            </a:p>
            <a:p>
              <a:pPr algn="ctr"/>
              <a:r>
                <a:rPr lang="ru-RU" b="1" i="1" dirty="0"/>
                <a:t>данного модуля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007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CA1BED-439B-49AE-BFC3-6A30C8D7C92B}"/>
              </a:ext>
            </a:extLst>
          </p:cNvPr>
          <p:cNvSpPr txBox="1"/>
          <p:nvPr/>
        </p:nvSpPr>
        <p:spPr>
          <a:xfrm>
            <a:off x="228599" y="240170"/>
            <a:ext cx="1053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Введение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C5C0C5-C586-49E2-8F46-678FC5271DBD}"/>
              </a:ext>
            </a:extLst>
          </p:cNvPr>
          <p:cNvSpPr txBox="1"/>
          <p:nvPr/>
        </p:nvSpPr>
        <p:spPr>
          <a:xfrm>
            <a:off x="0" y="1483388"/>
            <a:ext cx="7357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/>
              <a:t>Снижение процента выхода годных чипов </a:t>
            </a:r>
          </a:p>
          <a:p>
            <a:pPr algn="ctr"/>
            <a:r>
              <a:rPr lang="ru-RU" sz="2000" i="1" dirty="0"/>
              <a:t>с освоением новых </a:t>
            </a:r>
            <a:r>
              <a:rPr lang="ru-RU" sz="2000" i="1" dirty="0" err="1"/>
              <a:t>технорм</a:t>
            </a:r>
            <a:endParaRPr lang="ru-RU" sz="2000" i="1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BD1EB65-4C38-4B09-BA73-72C55895CC84}"/>
              </a:ext>
            </a:extLst>
          </p:cNvPr>
          <p:cNvSpPr/>
          <p:nvPr/>
        </p:nvSpPr>
        <p:spPr>
          <a:xfrm>
            <a:off x="7476565" y="1661190"/>
            <a:ext cx="3890682" cy="156037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Существуют дефекты,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которые проявляются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в зависимости от внешних условий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(например, температуры, давления)</a:t>
            </a: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7A66C9E9-234A-4599-8436-C2FBFEB0D7A6}"/>
              </a:ext>
            </a:extLst>
          </p:cNvPr>
          <p:cNvSpPr/>
          <p:nvPr/>
        </p:nvSpPr>
        <p:spPr>
          <a:xfrm rot="5400000">
            <a:off x="8858872" y="3871968"/>
            <a:ext cx="1126066" cy="346213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716797C-354D-4E06-932E-7B31646945C0}"/>
              </a:ext>
            </a:extLst>
          </p:cNvPr>
          <p:cNvSpPr/>
          <p:nvPr/>
        </p:nvSpPr>
        <p:spPr>
          <a:xfrm>
            <a:off x="7476565" y="4859119"/>
            <a:ext cx="3890682" cy="155099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Необходима </a:t>
            </a:r>
            <a:r>
              <a:rPr lang="ru-RU" b="1" dirty="0">
                <a:solidFill>
                  <a:schemeClr val="tx1"/>
                </a:solidFill>
              </a:rPr>
              <a:t>энергонезависимая память </a:t>
            </a:r>
            <a:r>
              <a:rPr lang="ru-RU" dirty="0">
                <a:solidFill>
                  <a:schemeClr val="tx1"/>
                </a:solidFill>
              </a:rPr>
              <a:t>для хранения настроек компенсации этих дефектов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127E08-A531-4C32-A5AA-D94FAC1B94AB}"/>
              </a:ext>
            </a:extLst>
          </p:cNvPr>
          <p:cNvSpPr txBox="1"/>
          <p:nvPr/>
        </p:nvSpPr>
        <p:spPr>
          <a:xfrm>
            <a:off x="1202516" y="6335454"/>
            <a:ext cx="5554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u="sng" dirty="0"/>
              <a:t>Источник</a:t>
            </a:r>
            <a:r>
              <a:rPr lang="ru-RU" sz="1400" i="1" dirty="0"/>
              <a:t>: </a:t>
            </a:r>
            <a:r>
              <a:rPr lang="en-US" sz="1400" i="1" dirty="0"/>
              <a:t>Springer, 2017, “Non-logic Devices in Logic Processes”</a:t>
            </a:r>
            <a:endParaRPr lang="ru-RU" sz="1400" i="1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D4BF3AA-8A8A-4526-8107-32CBDA4077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853" y="2277401"/>
            <a:ext cx="469582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7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CA1BED-439B-49AE-BFC3-6A30C8D7C92B}"/>
              </a:ext>
            </a:extLst>
          </p:cNvPr>
          <p:cNvSpPr txBox="1"/>
          <p:nvPr/>
        </p:nvSpPr>
        <p:spPr>
          <a:xfrm>
            <a:off x="228599" y="240170"/>
            <a:ext cx="1053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Поиск и компенсация дефектов: </a:t>
            </a:r>
            <a:r>
              <a:rPr lang="en-US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BIST </a:t>
            </a:r>
            <a:r>
              <a:rPr lang="ru-RU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и</a:t>
            </a:r>
            <a:r>
              <a:rPr lang="en-US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BISR</a:t>
            </a:r>
            <a:endParaRPr lang="ru-RU" sz="3600" i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1C4E96-2E67-4FF5-BB7F-2C280E808516}"/>
              </a:ext>
            </a:extLst>
          </p:cNvPr>
          <p:cNvSpPr txBox="1"/>
          <p:nvPr/>
        </p:nvSpPr>
        <p:spPr>
          <a:xfrm>
            <a:off x="228599" y="1524000"/>
            <a:ext cx="5698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  <a:r>
              <a:rPr lang="en-US" sz="2000" dirty="0"/>
              <a:t>uilt-</a:t>
            </a:r>
            <a:r>
              <a:rPr lang="en-US" sz="2000" b="1" dirty="0"/>
              <a:t>I</a:t>
            </a:r>
            <a:r>
              <a:rPr lang="en-US" sz="2000" dirty="0"/>
              <a:t>n </a:t>
            </a:r>
            <a:r>
              <a:rPr lang="en-US" sz="2000" b="1" dirty="0"/>
              <a:t>S</a:t>
            </a:r>
            <a:r>
              <a:rPr lang="en-US" sz="2000" dirty="0"/>
              <a:t>elf-</a:t>
            </a:r>
            <a:r>
              <a:rPr lang="en-US" sz="2000" b="1" dirty="0"/>
              <a:t>T</a:t>
            </a:r>
            <a:r>
              <a:rPr lang="en-US" sz="2000" dirty="0"/>
              <a:t>est (BIST)</a:t>
            </a:r>
            <a:r>
              <a:rPr lang="ru-RU" sz="2000" dirty="0"/>
              <a:t> – технология встроенного механизма самотестирования.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59244CC-D9B3-4CAB-BBB9-CAFBB646E860}"/>
              </a:ext>
            </a:extLst>
          </p:cNvPr>
          <p:cNvSpPr/>
          <p:nvPr/>
        </p:nvSpPr>
        <p:spPr>
          <a:xfrm>
            <a:off x="6341537" y="1524000"/>
            <a:ext cx="57319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B</a:t>
            </a:r>
            <a:r>
              <a:rPr lang="en-US" sz="2000" dirty="0"/>
              <a:t>uilt-</a:t>
            </a:r>
            <a:r>
              <a:rPr lang="en-US" sz="2000" b="1" dirty="0"/>
              <a:t>I</a:t>
            </a:r>
            <a:r>
              <a:rPr lang="en-US" sz="2000" dirty="0"/>
              <a:t>n </a:t>
            </a:r>
            <a:r>
              <a:rPr lang="en-US" sz="2000" b="1" dirty="0"/>
              <a:t>S</a:t>
            </a:r>
            <a:r>
              <a:rPr lang="en-US" sz="2000" dirty="0"/>
              <a:t>elf-</a:t>
            </a:r>
            <a:r>
              <a:rPr lang="en-US" sz="2000" b="1" dirty="0"/>
              <a:t>R</a:t>
            </a:r>
            <a:r>
              <a:rPr lang="en-US" sz="2000" dirty="0"/>
              <a:t>epair</a:t>
            </a:r>
            <a:r>
              <a:rPr lang="ru-RU" sz="2000" dirty="0"/>
              <a:t> </a:t>
            </a:r>
            <a:r>
              <a:rPr lang="en-US" sz="2000" dirty="0"/>
              <a:t>(BISR) – </a:t>
            </a:r>
            <a:r>
              <a:rPr lang="ru-RU" sz="2000" dirty="0"/>
              <a:t>технология встроенного механизма компенсации дефектов.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E5089AD-81C2-4033-AEED-5E54A957F6CF}"/>
              </a:ext>
            </a:extLst>
          </p:cNvPr>
          <p:cNvCxnSpPr/>
          <p:nvPr/>
        </p:nvCxnSpPr>
        <p:spPr>
          <a:xfrm>
            <a:off x="6096000" y="1524000"/>
            <a:ext cx="0" cy="468206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5431572A-6D53-4593-BA08-02EF750C2D11}"/>
              </a:ext>
            </a:extLst>
          </p:cNvPr>
          <p:cNvSpPr/>
          <p:nvPr/>
        </p:nvSpPr>
        <p:spPr>
          <a:xfrm>
            <a:off x="7341060" y="2555736"/>
            <a:ext cx="3681938" cy="1397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 процессорах Эльбрус механизм </a:t>
            </a:r>
            <a:r>
              <a:rPr lang="en-US" dirty="0">
                <a:solidFill>
                  <a:schemeClr val="tx1"/>
                </a:solidFill>
              </a:rPr>
              <a:t>BISR </a:t>
            </a:r>
            <a:r>
              <a:rPr lang="ru-RU" dirty="0">
                <a:solidFill>
                  <a:schemeClr val="tx1"/>
                </a:solidFill>
              </a:rPr>
              <a:t>реализован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виде 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b="1" u="sng" dirty="0">
                <a:solidFill>
                  <a:schemeClr val="tx1"/>
                </a:solidFill>
              </a:rPr>
              <a:t>двух резервных столбцов</a:t>
            </a:r>
            <a:r>
              <a:rPr lang="en-US" b="1" u="sng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в блоках памяти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8CA97800-8551-45D3-9A55-17B2DBFCF642}"/>
              </a:ext>
            </a:extLst>
          </p:cNvPr>
          <p:cNvGrpSpPr/>
          <p:nvPr/>
        </p:nvGrpSpPr>
        <p:grpSpPr>
          <a:xfrm>
            <a:off x="316204" y="2688441"/>
            <a:ext cx="4692624" cy="3511296"/>
            <a:chOff x="-117583" y="2863513"/>
            <a:chExt cx="4692624" cy="3511296"/>
          </a:xfrm>
        </p:grpSpPr>
        <p:pic>
          <p:nvPicPr>
            <p:cNvPr id="34" name="Рисунок 33">
              <a:extLst>
                <a:ext uri="{FF2B5EF4-FFF2-40B4-BE49-F238E27FC236}">
                  <a16:creationId xmlns:a16="http://schemas.microsoft.com/office/drawing/2014/main" id="{7A10C41C-946A-46EE-B04E-DF8414293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3745" y="2863513"/>
              <a:ext cx="3511296" cy="3511296"/>
            </a:xfrm>
            <a:prstGeom prst="rect">
              <a:avLst/>
            </a:prstGeom>
          </p:spPr>
        </p:pic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767DE260-8C56-492E-9D02-B57B810F21B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0267" y="4614333"/>
              <a:ext cx="631945" cy="4828"/>
            </a:xfrm>
            <a:prstGeom prst="straightConnector1">
              <a:avLst/>
            </a:prstGeom>
            <a:ln w="127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FA02B43-3327-4552-A86D-08F1D16CCC55}"/>
                </a:ext>
              </a:extLst>
            </p:cNvPr>
            <p:cNvSpPr txBox="1"/>
            <p:nvPr/>
          </p:nvSpPr>
          <p:spPr>
            <a:xfrm>
              <a:off x="-117583" y="4136763"/>
              <a:ext cx="1346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/>
                <a:t>Результат тестирования</a:t>
              </a:r>
            </a:p>
          </p:txBody>
        </p:sp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575371B5-54DA-4410-889E-0ADEEA25AD78}"/>
                </a:ext>
              </a:extLst>
            </p:cNvPr>
            <p:cNvSpPr/>
            <p:nvPr/>
          </p:nvSpPr>
          <p:spPr>
            <a:xfrm>
              <a:off x="2920999" y="2924167"/>
              <a:ext cx="1628640" cy="8435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ГЕНЕРАТОР ТЕСТОВЫХ ВОЗДЕЙСТВИЙ</a:t>
              </a: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670A3C97-36AE-4D21-98A4-B94C5897DE4F}"/>
              </a:ext>
            </a:extLst>
          </p:cNvPr>
          <p:cNvGrpSpPr/>
          <p:nvPr/>
        </p:nvGrpSpPr>
        <p:grpSpPr>
          <a:xfrm>
            <a:off x="6558363" y="4444089"/>
            <a:ext cx="5335492" cy="1592376"/>
            <a:chOff x="6558363" y="4444089"/>
            <a:chExt cx="5335492" cy="1592376"/>
          </a:xfrm>
        </p:grpSpPr>
        <p:pic>
          <p:nvPicPr>
            <p:cNvPr id="33" name="Рисунок 32">
              <a:extLst>
                <a:ext uri="{FF2B5EF4-FFF2-40B4-BE49-F238E27FC236}">
                  <a16:creationId xmlns:a16="http://schemas.microsoft.com/office/drawing/2014/main" id="{165089D5-AA82-4E9C-9A0B-A9AFB814A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8363" y="4446915"/>
              <a:ext cx="2115642" cy="1589550"/>
            </a:xfrm>
            <a:prstGeom prst="rect">
              <a:avLst/>
            </a:prstGeom>
          </p:spPr>
        </p:pic>
        <p:pic>
          <p:nvPicPr>
            <p:cNvPr id="36" name="Рисунок 35">
              <a:extLst>
                <a:ext uri="{FF2B5EF4-FFF2-40B4-BE49-F238E27FC236}">
                  <a16:creationId xmlns:a16="http://schemas.microsoft.com/office/drawing/2014/main" id="{A130C21F-1924-43CF-8500-49F58C0624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4454" y="4444089"/>
              <a:ext cx="2119401" cy="1589550"/>
            </a:xfrm>
            <a:prstGeom prst="rect">
              <a:avLst/>
            </a:prstGeom>
          </p:spPr>
        </p:pic>
        <p:cxnSp>
          <p:nvCxnSpPr>
            <p:cNvPr id="38" name="Прямая со стрелкой 37">
              <a:extLst>
                <a:ext uri="{FF2B5EF4-FFF2-40B4-BE49-F238E27FC236}">
                  <a16:creationId xmlns:a16="http://schemas.microsoft.com/office/drawing/2014/main" id="{1309696B-8C81-4FB8-B2C4-EFC21AEE5D46}"/>
                </a:ext>
              </a:extLst>
            </p:cNvPr>
            <p:cNvCxnSpPr/>
            <p:nvPr/>
          </p:nvCxnSpPr>
          <p:spPr>
            <a:xfrm>
              <a:off x="8901954" y="5208494"/>
              <a:ext cx="627530" cy="0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7D1DF4E-2EE7-4B6B-B10C-6F0A9FE0CE34}"/>
              </a:ext>
            </a:extLst>
          </p:cNvPr>
          <p:cNvSpPr/>
          <p:nvPr/>
        </p:nvSpPr>
        <p:spPr>
          <a:xfrm flipH="1">
            <a:off x="3354783" y="4033456"/>
            <a:ext cx="1628641" cy="779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ТЕСТИРУЕМАЯ ПАМЯТЬ</a:t>
            </a:r>
          </a:p>
        </p:txBody>
      </p:sp>
    </p:spTree>
    <p:extLst>
      <p:ext uri="{BB962C8B-B14F-4D97-AF65-F5344CB8AC3E}">
        <p14:creationId xmlns:p14="http://schemas.microsoft.com/office/powerpoint/2010/main" val="334385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CA1BED-439B-49AE-BFC3-6A30C8D7C92B}"/>
              </a:ext>
            </a:extLst>
          </p:cNvPr>
          <p:cNvSpPr txBox="1"/>
          <p:nvPr/>
        </p:nvSpPr>
        <p:spPr>
          <a:xfrm>
            <a:off x="228599" y="240170"/>
            <a:ext cx="1053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Энергонезависимая память: </a:t>
            </a:r>
            <a:r>
              <a:rPr lang="en-US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EFUSE</a:t>
            </a:r>
            <a:endParaRPr lang="ru-RU" sz="3600" i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86D0605-224E-4844-BE08-BF675BD1DF81}"/>
              </a:ext>
            </a:extLst>
          </p:cNvPr>
          <p:cNvSpPr txBox="1"/>
          <p:nvPr/>
        </p:nvSpPr>
        <p:spPr>
          <a:xfrm>
            <a:off x="222032" y="1400603"/>
            <a:ext cx="115660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EFUSE </a:t>
            </a:r>
            <a:r>
              <a:rPr lang="ru-RU" sz="2000" dirty="0"/>
              <a:t>(</a:t>
            </a:r>
            <a:r>
              <a:rPr lang="en-US" sz="2000" b="1" dirty="0"/>
              <a:t>E</a:t>
            </a:r>
            <a:r>
              <a:rPr lang="en-US" sz="2000" dirty="0"/>
              <a:t>lectrically programmable </a:t>
            </a:r>
            <a:r>
              <a:rPr lang="en-US" sz="2000" b="1" dirty="0"/>
              <a:t>Fuse</a:t>
            </a:r>
            <a:r>
              <a:rPr lang="ru-RU" sz="2000" dirty="0"/>
              <a:t>) – однократно программируемая энергонезависимая память.</a:t>
            </a:r>
          </a:p>
          <a:p>
            <a:endParaRPr lang="ru-RU" sz="2000" dirty="0"/>
          </a:p>
          <a:p>
            <a:r>
              <a:rPr lang="ru-RU" sz="2000" u="sng" dirty="0"/>
              <a:t>Память </a:t>
            </a:r>
            <a:r>
              <a:rPr lang="en-US" sz="2000" u="sng" dirty="0"/>
              <a:t>EFUSE</a:t>
            </a:r>
            <a:r>
              <a:rPr lang="ru-RU" sz="2000" u="sng" dirty="0"/>
              <a:t> в проекте Эльбрус-12С</a:t>
            </a:r>
            <a:r>
              <a:rPr lang="ru-RU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Имеет объём 8192 бит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Используется для хранения настроек резервных столбцов, собранных в процессе отбраковки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 рабочем режиме при запуске процессора специальный контроллер осуществляет рассылку данных, хранящихся в </a:t>
            </a:r>
            <a:r>
              <a:rPr lang="en-US" sz="2000" dirty="0"/>
              <a:t>EFUSE</a:t>
            </a:r>
            <a:r>
              <a:rPr lang="ru-RU" sz="2000" dirty="0"/>
              <a:t>, до соответствующих абонентов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/>
          </a:p>
          <a:p>
            <a:r>
              <a:rPr lang="ru-RU" sz="2000" u="sng" dirty="0"/>
              <a:t>Формат хранения настроек резервных столбцов в памяти </a:t>
            </a:r>
            <a:r>
              <a:rPr lang="en-US" sz="2000" u="sng" dirty="0"/>
              <a:t>EFUSE</a:t>
            </a:r>
            <a:r>
              <a:rPr lang="ru-RU" sz="2000" u="sng" dirty="0"/>
              <a:t> МП Е12С имеет следующий вид</a:t>
            </a:r>
            <a:r>
              <a:rPr lang="ru-RU" sz="2000" dirty="0"/>
              <a:t>: </a:t>
            </a:r>
          </a:p>
        </p:txBody>
      </p:sp>
      <p:grpSp>
        <p:nvGrpSpPr>
          <p:cNvPr id="139" name="Группа 138">
            <a:extLst>
              <a:ext uri="{FF2B5EF4-FFF2-40B4-BE49-F238E27FC236}">
                <a16:creationId xmlns:a16="http://schemas.microsoft.com/office/drawing/2014/main" id="{D37D3045-8C42-4FCD-9F9B-8630FD03B475}"/>
              </a:ext>
            </a:extLst>
          </p:cNvPr>
          <p:cNvGrpSpPr/>
          <p:nvPr/>
        </p:nvGrpSpPr>
        <p:grpSpPr>
          <a:xfrm>
            <a:off x="360000" y="5006949"/>
            <a:ext cx="11520000" cy="396000"/>
            <a:chOff x="360000" y="5040000"/>
            <a:chExt cx="11520000" cy="396000"/>
          </a:xfrm>
        </p:grpSpPr>
        <p:sp>
          <p:nvSpPr>
            <p:cNvPr id="140" name="Прямоугольник 139">
              <a:extLst>
                <a:ext uri="{FF2B5EF4-FFF2-40B4-BE49-F238E27FC236}">
                  <a16:creationId xmlns:a16="http://schemas.microsoft.com/office/drawing/2014/main" id="{96E56718-9778-4172-969F-69FF0D9E8A0F}"/>
                </a:ext>
              </a:extLst>
            </p:cNvPr>
            <p:cNvSpPr/>
            <p:nvPr/>
          </p:nvSpPr>
          <p:spPr>
            <a:xfrm>
              <a:off x="360000" y="5040000"/>
              <a:ext cx="11520000" cy="396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400" b="1" dirty="0">
                  <a:solidFill>
                    <a:schemeClr val="tx1"/>
                  </a:solidFill>
                </a:rPr>
                <a:t> 0                                                                                                                                                                                  20     21                                                                                     31</a:t>
              </a:r>
            </a:p>
          </p:txBody>
        </p:sp>
        <p:cxnSp>
          <p:nvCxnSpPr>
            <p:cNvPr id="141" name="Прямая соединительная линия 140">
              <a:extLst>
                <a:ext uri="{FF2B5EF4-FFF2-40B4-BE49-F238E27FC236}">
                  <a16:creationId xmlns:a16="http://schemas.microsoft.com/office/drawing/2014/main" id="{FD35D578-D972-43D0-BED1-0F11290248B8}"/>
                </a:ext>
              </a:extLst>
            </p:cNvPr>
            <p:cNvCxnSpPr/>
            <p:nvPr/>
          </p:nvCxnSpPr>
          <p:spPr>
            <a:xfrm flipV="1">
              <a:off x="720000" y="5040000"/>
              <a:ext cx="0" cy="3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Прямая соединительная линия 141">
              <a:extLst>
                <a:ext uri="{FF2B5EF4-FFF2-40B4-BE49-F238E27FC236}">
                  <a16:creationId xmlns:a16="http://schemas.microsoft.com/office/drawing/2014/main" id="{9B7528BC-2F15-4D66-8DDC-60A932A3DBD6}"/>
                </a:ext>
              </a:extLst>
            </p:cNvPr>
            <p:cNvCxnSpPr/>
            <p:nvPr/>
          </p:nvCxnSpPr>
          <p:spPr>
            <a:xfrm flipV="1">
              <a:off x="1080000" y="5040000"/>
              <a:ext cx="0" cy="3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единительная линия 142">
              <a:extLst>
                <a:ext uri="{FF2B5EF4-FFF2-40B4-BE49-F238E27FC236}">
                  <a16:creationId xmlns:a16="http://schemas.microsoft.com/office/drawing/2014/main" id="{0694B495-AD66-42CC-92B8-E2C3EF744790}"/>
                </a:ext>
              </a:extLst>
            </p:cNvPr>
            <p:cNvCxnSpPr/>
            <p:nvPr/>
          </p:nvCxnSpPr>
          <p:spPr>
            <a:xfrm flipV="1">
              <a:off x="1440000" y="5040000"/>
              <a:ext cx="0" cy="3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Прямая соединительная линия 143">
              <a:extLst>
                <a:ext uri="{FF2B5EF4-FFF2-40B4-BE49-F238E27FC236}">
                  <a16:creationId xmlns:a16="http://schemas.microsoft.com/office/drawing/2014/main" id="{D721E70D-665A-4799-8081-045FED8D12E8}"/>
                </a:ext>
              </a:extLst>
            </p:cNvPr>
            <p:cNvCxnSpPr/>
            <p:nvPr/>
          </p:nvCxnSpPr>
          <p:spPr>
            <a:xfrm flipV="1">
              <a:off x="1800000" y="5040000"/>
              <a:ext cx="0" cy="3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>
              <a:extLst>
                <a:ext uri="{FF2B5EF4-FFF2-40B4-BE49-F238E27FC236}">
                  <a16:creationId xmlns:a16="http://schemas.microsoft.com/office/drawing/2014/main" id="{1ED34AFE-03D2-499E-8D15-D86F88A83E69}"/>
                </a:ext>
              </a:extLst>
            </p:cNvPr>
            <p:cNvCxnSpPr/>
            <p:nvPr/>
          </p:nvCxnSpPr>
          <p:spPr>
            <a:xfrm flipV="1">
              <a:off x="2160000" y="5040000"/>
              <a:ext cx="0" cy="3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Прямая соединительная линия 145">
              <a:extLst>
                <a:ext uri="{FF2B5EF4-FFF2-40B4-BE49-F238E27FC236}">
                  <a16:creationId xmlns:a16="http://schemas.microsoft.com/office/drawing/2014/main" id="{C2B586C2-E7CF-41C3-B359-D8B4D11F48E6}"/>
                </a:ext>
              </a:extLst>
            </p:cNvPr>
            <p:cNvCxnSpPr/>
            <p:nvPr/>
          </p:nvCxnSpPr>
          <p:spPr>
            <a:xfrm flipV="1">
              <a:off x="2520000" y="5040000"/>
              <a:ext cx="0" cy="3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Прямая соединительная линия 146">
              <a:extLst>
                <a:ext uri="{FF2B5EF4-FFF2-40B4-BE49-F238E27FC236}">
                  <a16:creationId xmlns:a16="http://schemas.microsoft.com/office/drawing/2014/main" id="{44861AD1-20C4-4D4A-AC7A-ADF400C80161}"/>
                </a:ext>
              </a:extLst>
            </p:cNvPr>
            <p:cNvCxnSpPr/>
            <p:nvPr/>
          </p:nvCxnSpPr>
          <p:spPr>
            <a:xfrm flipV="1">
              <a:off x="2880000" y="5040000"/>
              <a:ext cx="0" cy="3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>
              <a:extLst>
                <a:ext uri="{FF2B5EF4-FFF2-40B4-BE49-F238E27FC236}">
                  <a16:creationId xmlns:a16="http://schemas.microsoft.com/office/drawing/2014/main" id="{82FF39AE-7785-4965-B9AB-49AD0E145944}"/>
                </a:ext>
              </a:extLst>
            </p:cNvPr>
            <p:cNvCxnSpPr/>
            <p:nvPr/>
          </p:nvCxnSpPr>
          <p:spPr>
            <a:xfrm flipV="1">
              <a:off x="3600000" y="5040000"/>
              <a:ext cx="0" cy="3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Прямая соединительная линия 148">
              <a:extLst>
                <a:ext uri="{FF2B5EF4-FFF2-40B4-BE49-F238E27FC236}">
                  <a16:creationId xmlns:a16="http://schemas.microsoft.com/office/drawing/2014/main" id="{B1DF9843-181B-42B9-B617-DC105113FEA0}"/>
                </a:ext>
              </a:extLst>
            </p:cNvPr>
            <p:cNvCxnSpPr/>
            <p:nvPr/>
          </p:nvCxnSpPr>
          <p:spPr>
            <a:xfrm flipV="1">
              <a:off x="3240000" y="5040000"/>
              <a:ext cx="0" cy="396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Группа 149">
              <a:extLst>
                <a:ext uri="{FF2B5EF4-FFF2-40B4-BE49-F238E27FC236}">
                  <a16:creationId xmlns:a16="http://schemas.microsoft.com/office/drawing/2014/main" id="{73C55AF3-ABA9-481B-B2A6-A67409B195F7}"/>
                </a:ext>
              </a:extLst>
            </p:cNvPr>
            <p:cNvGrpSpPr/>
            <p:nvPr/>
          </p:nvGrpSpPr>
          <p:grpSpPr>
            <a:xfrm>
              <a:off x="3960000" y="5040000"/>
              <a:ext cx="2880000" cy="396000"/>
              <a:chOff x="4111363" y="5040000"/>
              <a:chExt cx="2880000" cy="396000"/>
            </a:xfrm>
          </p:grpSpPr>
          <p:cxnSp>
            <p:nvCxnSpPr>
              <p:cNvPr id="166" name="Прямая соединительная линия 165">
                <a:extLst>
                  <a:ext uri="{FF2B5EF4-FFF2-40B4-BE49-F238E27FC236}">
                    <a16:creationId xmlns:a16="http://schemas.microsoft.com/office/drawing/2014/main" id="{24226E94-D8E3-4590-822C-F9C1EAC47287}"/>
                  </a:ext>
                </a:extLst>
              </p:cNvPr>
              <p:cNvCxnSpPr/>
              <p:nvPr/>
            </p:nvCxnSpPr>
            <p:spPr>
              <a:xfrm flipV="1">
                <a:off x="411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Прямая соединительная линия 166">
                <a:extLst>
                  <a:ext uri="{FF2B5EF4-FFF2-40B4-BE49-F238E27FC236}">
                    <a16:creationId xmlns:a16="http://schemas.microsoft.com/office/drawing/2014/main" id="{A21C4565-2FC3-40B9-BBB3-208E1DBF49AB}"/>
                  </a:ext>
                </a:extLst>
              </p:cNvPr>
              <p:cNvCxnSpPr/>
              <p:nvPr/>
            </p:nvCxnSpPr>
            <p:spPr>
              <a:xfrm flipV="1">
                <a:off x="447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Прямая соединительная линия 167">
                <a:extLst>
                  <a:ext uri="{FF2B5EF4-FFF2-40B4-BE49-F238E27FC236}">
                    <a16:creationId xmlns:a16="http://schemas.microsoft.com/office/drawing/2014/main" id="{FCA64707-ADBE-420A-BFE9-318C65339BA1}"/>
                  </a:ext>
                </a:extLst>
              </p:cNvPr>
              <p:cNvCxnSpPr/>
              <p:nvPr/>
            </p:nvCxnSpPr>
            <p:spPr>
              <a:xfrm flipV="1">
                <a:off x="483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Прямая соединительная линия 168">
                <a:extLst>
                  <a:ext uri="{FF2B5EF4-FFF2-40B4-BE49-F238E27FC236}">
                    <a16:creationId xmlns:a16="http://schemas.microsoft.com/office/drawing/2014/main" id="{AC557A04-ABCC-4089-8DA1-21986B671F44}"/>
                  </a:ext>
                </a:extLst>
              </p:cNvPr>
              <p:cNvCxnSpPr/>
              <p:nvPr/>
            </p:nvCxnSpPr>
            <p:spPr>
              <a:xfrm flipV="1">
                <a:off x="519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Прямая соединительная линия 169">
                <a:extLst>
                  <a:ext uri="{FF2B5EF4-FFF2-40B4-BE49-F238E27FC236}">
                    <a16:creationId xmlns:a16="http://schemas.microsoft.com/office/drawing/2014/main" id="{63D5FF5C-0E08-4DBD-B01E-BA28273C3DEE}"/>
                  </a:ext>
                </a:extLst>
              </p:cNvPr>
              <p:cNvCxnSpPr/>
              <p:nvPr/>
            </p:nvCxnSpPr>
            <p:spPr>
              <a:xfrm flipV="1">
                <a:off x="555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Прямая соединительная линия 170">
                <a:extLst>
                  <a:ext uri="{FF2B5EF4-FFF2-40B4-BE49-F238E27FC236}">
                    <a16:creationId xmlns:a16="http://schemas.microsoft.com/office/drawing/2014/main" id="{6DA7FA33-5D73-4E22-8297-7B42715E91B0}"/>
                  </a:ext>
                </a:extLst>
              </p:cNvPr>
              <p:cNvCxnSpPr/>
              <p:nvPr/>
            </p:nvCxnSpPr>
            <p:spPr>
              <a:xfrm flipV="1">
                <a:off x="591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Прямая соединительная линия 171">
                <a:extLst>
                  <a:ext uri="{FF2B5EF4-FFF2-40B4-BE49-F238E27FC236}">
                    <a16:creationId xmlns:a16="http://schemas.microsoft.com/office/drawing/2014/main" id="{7874BFEB-95E0-454C-A359-835F646B34A9}"/>
                  </a:ext>
                </a:extLst>
              </p:cNvPr>
              <p:cNvCxnSpPr/>
              <p:nvPr/>
            </p:nvCxnSpPr>
            <p:spPr>
              <a:xfrm flipV="1">
                <a:off x="627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Прямая соединительная линия 172">
                <a:extLst>
                  <a:ext uri="{FF2B5EF4-FFF2-40B4-BE49-F238E27FC236}">
                    <a16:creationId xmlns:a16="http://schemas.microsoft.com/office/drawing/2014/main" id="{8072DED5-962F-4127-AD69-C5997719261E}"/>
                  </a:ext>
                </a:extLst>
              </p:cNvPr>
              <p:cNvCxnSpPr/>
              <p:nvPr/>
            </p:nvCxnSpPr>
            <p:spPr>
              <a:xfrm flipV="1">
                <a:off x="699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Прямая соединительная линия 173">
                <a:extLst>
                  <a:ext uri="{FF2B5EF4-FFF2-40B4-BE49-F238E27FC236}">
                    <a16:creationId xmlns:a16="http://schemas.microsoft.com/office/drawing/2014/main" id="{9F9570E3-5079-4284-906A-C4385597B5F2}"/>
                  </a:ext>
                </a:extLst>
              </p:cNvPr>
              <p:cNvCxnSpPr/>
              <p:nvPr/>
            </p:nvCxnSpPr>
            <p:spPr>
              <a:xfrm flipV="1">
                <a:off x="663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Группа 150">
              <a:extLst>
                <a:ext uri="{FF2B5EF4-FFF2-40B4-BE49-F238E27FC236}">
                  <a16:creationId xmlns:a16="http://schemas.microsoft.com/office/drawing/2014/main" id="{BE87D3EB-13C4-4D41-B7BE-295D90CA05BD}"/>
                </a:ext>
              </a:extLst>
            </p:cNvPr>
            <p:cNvGrpSpPr/>
            <p:nvPr/>
          </p:nvGrpSpPr>
          <p:grpSpPr>
            <a:xfrm>
              <a:off x="7200000" y="5040000"/>
              <a:ext cx="2880000" cy="396000"/>
              <a:chOff x="4111363" y="5040000"/>
              <a:chExt cx="2880000" cy="396000"/>
            </a:xfrm>
          </p:grpSpPr>
          <p:cxnSp>
            <p:nvCxnSpPr>
              <p:cNvPr id="157" name="Прямая соединительная линия 156">
                <a:extLst>
                  <a:ext uri="{FF2B5EF4-FFF2-40B4-BE49-F238E27FC236}">
                    <a16:creationId xmlns:a16="http://schemas.microsoft.com/office/drawing/2014/main" id="{D33A7C47-B1E6-46EC-B6B6-98B7ED20B52A}"/>
                  </a:ext>
                </a:extLst>
              </p:cNvPr>
              <p:cNvCxnSpPr/>
              <p:nvPr/>
            </p:nvCxnSpPr>
            <p:spPr>
              <a:xfrm flipV="1">
                <a:off x="411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Прямая соединительная линия 157">
                <a:extLst>
                  <a:ext uri="{FF2B5EF4-FFF2-40B4-BE49-F238E27FC236}">
                    <a16:creationId xmlns:a16="http://schemas.microsoft.com/office/drawing/2014/main" id="{3A4C960F-A09C-490D-81E1-2958AF67E601}"/>
                  </a:ext>
                </a:extLst>
              </p:cNvPr>
              <p:cNvCxnSpPr/>
              <p:nvPr/>
            </p:nvCxnSpPr>
            <p:spPr>
              <a:xfrm flipV="1">
                <a:off x="447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>
                <a:extLst>
                  <a:ext uri="{FF2B5EF4-FFF2-40B4-BE49-F238E27FC236}">
                    <a16:creationId xmlns:a16="http://schemas.microsoft.com/office/drawing/2014/main" id="{0DA50F91-BB2F-482A-8A84-0F0B6101CACB}"/>
                  </a:ext>
                </a:extLst>
              </p:cNvPr>
              <p:cNvCxnSpPr/>
              <p:nvPr/>
            </p:nvCxnSpPr>
            <p:spPr>
              <a:xfrm flipV="1">
                <a:off x="483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Прямая соединительная линия 159">
                <a:extLst>
                  <a:ext uri="{FF2B5EF4-FFF2-40B4-BE49-F238E27FC236}">
                    <a16:creationId xmlns:a16="http://schemas.microsoft.com/office/drawing/2014/main" id="{723DFD3B-60FA-4DEF-967B-C4A11D043253}"/>
                  </a:ext>
                </a:extLst>
              </p:cNvPr>
              <p:cNvCxnSpPr/>
              <p:nvPr/>
            </p:nvCxnSpPr>
            <p:spPr>
              <a:xfrm flipV="1">
                <a:off x="519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Прямая соединительная линия 160">
                <a:extLst>
                  <a:ext uri="{FF2B5EF4-FFF2-40B4-BE49-F238E27FC236}">
                    <a16:creationId xmlns:a16="http://schemas.microsoft.com/office/drawing/2014/main" id="{041E528A-12E7-4E93-8378-98B0CA831E1A}"/>
                  </a:ext>
                </a:extLst>
              </p:cNvPr>
              <p:cNvCxnSpPr/>
              <p:nvPr/>
            </p:nvCxnSpPr>
            <p:spPr>
              <a:xfrm flipV="1">
                <a:off x="555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Прямая соединительная линия 161">
                <a:extLst>
                  <a:ext uri="{FF2B5EF4-FFF2-40B4-BE49-F238E27FC236}">
                    <a16:creationId xmlns:a16="http://schemas.microsoft.com/office/drawing/2014/main" id="{BD73047A-8833-4506-A6E2-F0E46793738A}"/>
                  </a:ext>
                </a:extLst>
              </p:cNvPr>
              <p:cNvCxnSpPr/>
              <p:nvPr/>
            </p:nvCxnSpPr>
            <p:spPr>
              <a:xfrm flipV="1">
                <a:off x="591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Прямая соединительная линия 162">
                <a:extLst>
                  <a:ext uri="{FF2B5EF4-FFF2-40B4-BE49-F238E27FC236}">
                    <a16:creationId xmlns:a16="http://schemas.microsoft.com/office/drawing/2014/main" id="{6F7FE6EF-B932-45A8-8459-259BA5D240BC}"/>
                  </a:ext>
                </a:extLst>
              </p:cNvPr>
              <p:cNvCxnSpPr/>
              <p:nvPr/>
            </p:nvCxnSpPr>
            <p:spPr>
              <a:xfrm flipV="1">
                <a:off x="627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Прямая соединительная линия 163">
                <a:extLst>
                  <a:ext uri="{FF2B5EF4-FFF2-40B4-BE49-F238E27FC236}">
                    <a16:creationId xmlns:a16="http://schemas.microsoft.com/office/drawing/2014/main" id="{55D39D12-0135-4D52-9D98-AB7E94DADEFE}"/>
                  </a:ext>
                </a:extLst>
              </p:cNvPr>
              <p:cNvCxnSpPr/>
              <p:nvPr/>
            </p:nvCxnSpPr>
            <p:spPr>
              <a:xfrm flipV="1">
                <a:off x="699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>
                <a:extLst>
                  <a:ext uri="{FF2B5EF4-FFF2-40B4-BE49-F238E27FC236}">
                    <a16:creationId xmlns:a16="http://schemas.microsoft.com/office/drawing/2014/main" id="{83CF45D9-7C7D-4350-B9AC-F6EDD0AF872B}"/>
                  </a:ext>
                </a:extLst>
              </p:cNvPr>
              <p:cNvCxnSpPr/>
              <p:nvPr/>
            </p:nvCxnSpPr>
            <p:spPr>
              <a:xfrm flipV="1">
                <a:off x="6631363" y="5040000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2" name="Группа 151">
              <a:extLst>
                <a:ext uri="{FF2B5EF4-FFF2-40B4-BE49-F238E27FC236}">
                  <a16:creationId xmlns:a16="http://schemas.microsoft.com/office/drawing/2014/main" id="{CF4CD435-5A17-4D3F-A02F-F73A0D393F6C}"/>
                </a:ext>
              </a:extLst>
            </p:cNvPr>
            <p:cNvGrpSpPr/>
            <p:nvPr/>
          </p:nvGrpSpPr>
          <p:grpSpPr>
            <a:xfrm>
              <a:off x="10440000" y="5040000"/>
              <a:ext cx="1080000" cy="396000"/>
              <a:chOff x="10413031" y="5126298"/>
              <a:chExt cx="1080000" cy="396000"/>
            </a:xfrm>
          </p:grpSpPr>
          <p:cxnSp>
            <p:nvCxnSpPr>
              <p:cNvPr id="153" name="Прямая соединительная линия 152">
                <a:extLst>
                  <a:ext uri="{FF2B5EF4-FFF2-40B4-BE49-F238E27FC236}">
                    <a16:creationId xmlns:a16="http://schemas.microsoft.com/office/drawing/2014/main" id="{57FAE796-C915-478A-BBD8-003559C4289A}"/>
                  </a:ext>
                </a:extLst>
              </p:cNvPr>
              <p:cNvCxnSpPr/>
              <p:nvPr/>
            </p:nvCxnSpPr>
            <p:spPr>
              <a:xfrm flipV="1">
                <a:off x="10413031" y="5126298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Прямая соединительная линия 153">
                <a:extLst>
                  <a:ext uri="{FF2B5EF4-FFF2-40B4-BE49-F238E27FC236}">
                    <a16:creationId xmlns:a16="http://schemas.microsoft.com/office/drawing/2014/main" id="{C248908B-9A09-4077-969B-074BB9012757}"/>
                  </a:ext>
                </a:extLst>
              </p:cNvPr>
              <p:cNvCxnSpPr/>
              <p:nvPr/>
            </p:nvCxnSpPr>
            <p:spPr>
              <a:xfrm flipV="1">
                <a:off x="10773031" y="5126298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Прямая соединительная линия 154">
                <a:extLst>
                  <a:ext uri="{FF2B5EF4-FFF2-40B4-BE49-F238E27FC236}">
                    <a16:creationId xmlns:a16="http://schemas.microsoft.com/office/drawing/2014/main" id="{E207753E-A0DE-43F6-A960-4B885377555D}"/>
                  </a:ext>
                </a:extLst>
              </p:cNvPr>
              <p:cNvCxnSpPr/>
              <p:nvPr/>
            </p:nvCxnSpPr>
            <p:spPr>
              <a:xfrm flipV="1">
                <a:off x="11133031" y="5126298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Прямая соединительная линия 155">
                <a:extLst>
                  <a:ext uri="{FF2B5EF4-FFF2-40B4-BE49-F238E27FC236}">
                    <a16:creationId xmlns:a16="http://schemas.microsoft.com/office/drawing/2014/main" id="{53FDA23F-AC33-4712-AB07-FD4BC4406E16}"/>
                  </a:ext>
                </a:extLst>
              </p:cNvPr>
              <p:cNvCxnSpPr/>
              <p:nvPr/>
            </p:nvCxnSpPr>
            <p:spPr>
              <a:xfrm flipV="1">
                <a:off x="11493031" y="5126298"/>
                <a:ext cx="0" cy="396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id="{B0F3CD6B-9B3B-475B-932B-3C91857473D6}"/>
              </a:ext>
            </a:extLst>
          </p:cNvPr>
          <p:cNvSpPr txBox="1"/>
          <p:nvPr/>
        </p:nvSpPr>
        <p:spPr>
          <a:xfrm>
            <a:off x="356341" y="5744874"/>
            <a:ext cx="1799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Резерв</a:t>
            </a:r>
          </a:p>
        </p:txBody>
      </p:sp>
      <p:sp>
        <p:nvSpPr>
          <p:cNvPr id="176" name="Левая фигурная скобка 175">
            <a:extLst>
              <a:ext uri="{FF2B5EF4-FFF2-40B4-BE49-F238E27FC236}">
                <a16:creationId xmlns:a16="http://schemas.microsoft.com/office/drawing/2014/main" id="{6C387EE3-2346-4D7A-924A-29B2C7CF24EC}"/>
              </a:ext>
            </a:extLst>
          </p:cNvPr>
          <p:cNvSpPr/>
          <p:nvPr/>
        </p:nvSpPr>
        <p:spPr>
          <a:xfrm rot="5400000">
            <a:off x="3980620" y="1060329"/>
            <a:ext cx="318759" cy="7559999"/>
          </a:xfrm>
          <a:prstGeom prst="leftBrace">
            <a:avLst>
              <a:gd name="adj1" fmla="val 7425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931AFB93-EE42-48C9-B535-B6E245EA889E}"/>
              </a:ext>
            </a:extLst>
          </p:cNvPr>
          <p:cNvSpPr txBox="1"/>
          <p:nvPr/>
        </p:nvSpPr>
        <p:spPr>
          <a:xfrm>
            <a:off x="3455893" y="4279520"/>
            <a:ext cx="780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Поле данных                                                                               Служебные биты       </a:t>
            </a:r>
          </a:p>
        </p:txBody>
      </p:sp>
      <p:sp>
        <p:nvSpPr>
          <p:cNvPr id="178" name="Левая фигурная скобка 177">
            <a:extLst>
              <a:ext uri="{FF2B5EF4-FFF2-40B4-BE49-F238E27FC236}">
                <a16:creationId xmlns:a16="http://schemas.microsoft.com/office/drawing/2014/main" id="{695C2965-DFEB-4D4A-B270-88391E1AAD61}"/>
              </a:ext>
            </a:extLst>
          </p:cNvPr>
          <p:cNvSpPr/>
          <p:nvPr/>
        </p:nvSpPr>
        <p:spPr>
          <a:xfrm rot="5400000">
            <a:off x="9740619" y="2836457"/>
            <a:ext cx="318759" cy="3960001"/>
          </a:xfrm>
          <a:prstGeom prst="leftBrace">
            <a:avLst>
              <a:gd name="adj1" fmla="val 7425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9" name="Левая фигурная скобка 178">
            <a:extLst>
              <a:ext uri="{FF2B5EF4-FFF2-40B4-BE49-F238E27FC236}">
                <a16:creationId xmlns:a16="http://schemas.microsoft.com/office/drawing/2014/main" id="{6B568854-B3B8-4D5B-A3AA-8511389AD8B5}"/>
              </a:ext>
            </a:extLst>
          </p:cNvPr>
          <p:cNvSpPr/>
          <p:nvPr/>
        </p:nvSpPr>
        <p:spPr>
          <a:xfrm rot="16200000">
            <a:off x="1100615" y="4661457"/>
            <a:ext cx="318759" cy="1799989"/>
          </a:xfrm>
          <a:prstGeom prst="leftBrace">
            <a:avLst>
              <a:gd name="adj1" fmla="val 7425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0" name="Левая фигурная скобка 179">
            <a:extLst>
              <a:ext uri="{FF2B5EF4-FFF2-40B4-BE49-F238E27FC236}">
                <a16:creationId xmlns:a16="http://schemas.microsoft.com/office/drawing/2014/main" id="{6C2C5000-9ACC-4D24-8777-1D3C42478FBB}"/>
              </a:ext>
            </a:extLst>
          </p:cNvPr>
          <p:cNvSpPr/>
          <p:nvPr/>
        </p:nvSpPr>
        <p:spPr>
          <a:xfrm rot="16200000">
            <a:off x="3438785" y="4119617"/>
            <a:ext cx="318759" cy="2883668"/>
          </a:xfrm>
          <a:prstGeom prst="leftBrace">
            <a:avLst>
              <a:gd name="adj1" fmla="val 7425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1" name="Левая фигурная скобка 180">
            <a:extLst>
              <a:ext uri="{FF2B5EF4-FFF2-40B4-BE49-F238E27FC236}">
                <a16:creationId xmlns:a16="http://schemas.microsoft.com/office/drawing/2014/main" id="{2F474C29-CCB4-43C8-B7B8-D9AAFBE6519C}"/>
              </a:ext>
            </a:extLst>
          </p:cNvPr>
          <p:cNvSpPr/>
          <p:nvPr/>
        </p:nvSpPr>
        <p:spPr>
          <a:xfrm rot="16200000">
            <a:off x="6322455" y="4136063"/>
            <a:ext cx="318759" cy="2883668"/>
          </a:xfrm>
          <a:prstGeom prst="leftBrace">
            <a:avLst>
              <a:gd name="adj1" fmla="val 7425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51F5489-E08B-4564-84A6-89FC21805DE8}"/>
              </a:ext>
            </a:extLst>
          </p:cNvPr>
          <p:cNvSpPr txBox="1"/>
          <p:nvPr/>
        </p:nvSpPr>
        <p:spPr>
          <a:xfrm>
            <a:off x="2156335" y="5744874"/>
            <a:ext cx="2883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Адрес блока памяти, </a:t>
            </a:r>
          </a:p>
          <a:p>
            <a:pPr algn="ctr"/>
            <a:r>
              <a:rPr lang="ru-RU" dirty="0"/>
              <a:t>для которого требуется</a:t>
            </a:r>
          </a:p>
          <a:p>
            <a:pPr algn="ctr"/>
            <a:r>
              <a:rPr lang="ru-RU" dirty="0"/>
              <a:t>компенсация дефекта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89C7D99A-F7E3-48A2-9738-DD6A4F6B2E14}"/>
              </a:ext>
            </a:extLst>
          </p:cNvPr>
          <p:cNvSpPr txBox="1"/>
          <p:nvPr/>
        </p:nvSpPr>
        <p:spPr>
          <a:xfrm>
            <a:off x="5036334" y="5744379"/>
            <a:ext cx="2883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Положение столбца, </a:t>
            </a:r>
          </a:p>
          <a:p>
            <a:pPr algn="ctr"/>
            <a:r>
              <a:rPr lang="ru-RU" dirty="0"/>
              <a:t>который нужно </a:t>
            </a:r>
          </a:p>
          <a:p>
            <a:pPr algn="ctr"/>
            <a:r>
              <a:rPr lang="ru-RU" dirty="0"/>
              <a:t>заменить резервным</a:t>
            </a:r>
          </a:p>
        </p:txBody>
      </p:sp>
    </p:spTree>
    <p:extLst>
      <p:ext uri="{BB962C8B-B14F-4D97-AF65-F5344CB8AC3E}">
        <p14:creationId xmlns:p14="http://schemas.microsoft.com/office/powerpoint/2010/main" val="369967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36066539-0980-4E70-A9F7-22C5FC5654B3}"/>
              </a:ext>
            </a:extLst>
          </p:cNvPr>
          <p:cNvSpPr txBox="1"/>
          <p:nvPr/>
        </p:nvSpPr>
        <p:spPr>
          <a:xfrm>
            <a:off x="4370700" y="1438368"/>
            <a:ext cx="1409700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Тестовые воздействия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и отклик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BC8A47E1-FC76-4255-B6A0-4F92BA90FDD6}"/>
              </a:ext>
            </a:extLst>
          </p:cNvPr>
          <p:cNvSpPr/>
          <p:nvPr/>
        </p:nvSpPr>
        <p:spPr>
          <a:xfrm>
            <a:off x="5830409" y="1660647"/>
            <a:ext cx="1576829" cy="20258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Тестируемый блок памяти</a:t>
            </a:r>
          </a:p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L3$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или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HMU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36F0285A-93C8-4958-A7AD-F1145BBEB024}"/>
              </a:ext>
            </a:extLst>
          </p:cNvPr>
          <p:cNvSpPr/>
          <p:nvPr/>
        </p:nvSpPr>
        <p:spPr>
          <a:xfrm>
            <a:off x="5744111" y="1750621"/>
            <a:ext cx="1576829" cy="20258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Тестируемый блок памяти</a:t>
            </a:r>
          </a:p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L3$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или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HMU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5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F6AC-DC5F-4044-9CAD-0619CFA6ABFF}"/>
              </a:ext>
            </a:extLst>
          </p:cNvPr>
          <p:cNvSpPr txBox="1"/>
          <p:nvPr/>
        </p:nvSpPr>
        <p:spPr>
          <a:xfrm>
            <a:off x="228599" y="130000"/>
            <a:ext cx="10531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Базовый модуль для детектирования и компенсации </a:t>
            </a:r>
          </a:p>
          <a:p>
            <a:r>
              <a:rPr lang="ru-RU" sz="28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дефектов в блоках кэш-памяти</a:t>
            </a:r>
          </a:p>
        </p:txBody>
      </p: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A4D5E456-7609-4968-B646-FCF98E31E12C}"/>
              </a:ext>
            </a:extLst>
          </p:cNvPr>
          <p:cNvCxnSpPr/>
          <p:nvPr/>
        </p:nvCxnSpPr>
        <p:spPr>
          <a:xfrm>
            <a:off x="7562850" y="1524000"/>
            <a:ext cx="0" cy="468206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1FC4753E-127D-4A6A-9CFF-B1C121BB3F82}"/>
              </a:ext>
            </a:extLst>
          </p:cNvPr>
          <p:cNvSpPr/>
          <p:nvPr/>
        </p:nvSpPr>
        <p:spPr>
          <a:xfrm>
            <a:off x="7896150" y="1524000"/>
            <a:ext cx="40672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alibri" panose="020F0502020204030204" pitchFamily="34" charset="0"/>
              <a:buChar char="+"/>
            </a:pPr>
            <a:r>
              <a:rPr lang="ru-RU" sz="2000" i="1" dirty="0"/>
              <a:t>Простота в реализации</a:t>
            </a:r>
          </a:p>
          <a:p>
            <a:pPr marL="342900" indent="-342900">
              <a:buFont typeface="Calibri" panose="020F0502020204030204" pitchFamily="34" charset="0"/>
              <a:buChar char="+"/>
            </a:pPr>
            <a:r>
              <a:rPr lang="ru-RU" sz="2000" i="1" dirty="0"/>
              <a:t>Прозрачность алгоритмов взаимодействия компонентов </a:t>
            </a:r>
            <a:r>
              <a:rPr lang="en-US" sz="2000" i="1" dirty="0"/>
              <a:t>BIST – EFUSE – JTAG</a:t>
            </a:r>
            <a:r>
              <a:rPr lang="ru-RU" sz="2000" i="1" dirty="0"/>
              <a:t> </a:t>
            </a:r>
          </a:p>
          <a:p>
            <a:pPr marL="342900" indent="-342900">
              <a:buFont typeface="Calibri" panose="020F0502020204030204" pitchFamily="34" charset="0"/>
              <a:buChar char="+"/>
            </a:pPr>
            <a:endParaRPr lang="ru-RU" sz="2000" i="1" dirty="0"/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ru-RU" sz="2000" i="1" dirty="0"/>
              <a:t>Большое количество оборудования</a:t>
            </a:r>
            <a:endParaRPr lang="en-US" sz="2000" i="1" dirty="0"/>
          </a:p>
          <a:p>
            <a:pPr marL="342900" indent="-342900">
              <a:buFont typeface="Calibri" panose="020F0502020204030204" pitchFamily="34" charset="0"/>
              <a:buChar char="‒"/>
            </a:pPr>
            <a:endParaRPr lang="en-US" sz="2000" dirty="0"/>
          </a:p>
          <a:p>
            <a:r>
              <a:rPr lang="ru-RU" sz="2000" u="sng" dirty="0"/>
              <a:t>Для массива данных банка </a:t>
            </a:r>
            <a:r>
              <a:rPr lang="en-US" sz="2000" u="sng" dirty="0"/>
              <a:t>L3$</a:t>
            </a:r>
            <a:r>
              <a:rPr lang="ru-RU" sz="2000" dirty="0"/>
              <a:t>:</a:t>
            </a:r>
          </a:p>
          <a:p>
            <a:r>
              <a:rPr lang="en-US" sz="2000" dirty="0"/>
              <a:t>2560</a:t>
            </a:r>
            <a:r>
              <a:rPr lang="ru-RU" sz="2000" dirty="0"/>
              <a:t> – регистров локального</a:t>
            </a:r>
            <a:r>
              <a:rPr lang="en-US" sz="2000" dirty="0"/>
              <a:t> </a:t>
            </a:r>
            <a:r>
              <a:rPr lang="ru-RU" sz="2000" dirty="0"/>
              <a:t>хранения настроек резервных столбцов </a:t>
            </a:r>
          </a:p>
          <a:p>
            <a:r>
              <a:rPr lang="en-US" sz="2000" dirty="0"/>
              <a:t>512 </a:t>
            </a:r>
            <a:r>
              <a:rPr lang="ru-RU" sz="2000" dirty="0"/>
              <a:t>– вспомогательных регистров</a:t>
            </a:r>
          </a:p>
          <a:p>
            <a:r>
              <a:rPr lang="en-US" sz="2000" dirty="0"/>
              <a:t>2561</a:t>
            </a:r>
            <a:r>
              <a:rPr lang="ru-RU" sz="2000" dirty="0"/>
              <a:t> – регистров в </a:t>
            </a:r>
            <a:r>
              <a:rPr lang="en-US" sz="2000" dirty="0"/>
              <a:t>JTAG-</a:t>
            </a:r>
            <a:r>
              <a:rPr lang="ru-RU" sz="2000" dirty="0"/>
              <a:t>цепочке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71C3D4B-E92F-4A45-AAA1-40FD77213957}"/>
              </a:ext>
            </a:extLst>
          </p:cNvPr>
          <p:cNvSpPr txBox="1"/>
          <p:nvPr/>
        </p:nvSpPr>
        <p:spPr>
          <a:xfrm>
            <a:off x="4343351" y="3574878"/>
            <a:ext cx="1409700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Настройки резервных столбцов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1590A2F-3A2F-4231-BE57-FC6DF7D47903}"/>
              </a:ext>
            </a:extLst>
          </p:cNvPr>
          <p:cNvSpPr/>
          <p:nvPr/>
        </p:nvSpPr>
        <p:spPr>
          <a:xfrm>
            <a:off x="885522" y="1713206"/>
            <a:ext cx="3595425" cy="397489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DDCB3722-A6A7-47BE-BC4A-E3A0DA456915}"/>
              </a:ext>
            </a:extLst>
          </p:cNvPr>
          <p:cNvSpPr/>
          <p:nvPr/>
        </p:nvSpPr>
        <p:spPr>
          <a:xfrm>
            <a:off x="2312155" y="1939649"/>
            <a:ext cx="1413933" cy="10657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n w="9525">
                  <a:solidFill>
                    <a:schemeClr val="accent1">
                      <a:lumMod val="50000"/>
                    </a:schemeClr>
                  </a:solidFill>
                </a:ln>
              </a:rPr>
              <a:t>BIST</a:t>
            </a:r>
            <a:endParaRPr lang="ru-RU" sz="3000" dirty="0">
              <a:ln w="9525"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14" name="Трапеция 13">
            <a:extLst>
              <a:ext uri="{FF2B5EF4-FFF2-40B4-BE49-F238E27FC236}">
                <a16:creationId xmlns:a16="http://schemas.microsoft.com/office/drawing/2014/main" id="{AEC68265-875E-4586-A52A-B353C0167E61}"/>
              </a:ext>
            </a:extLst>
          </p:cNvPr>
          <p:cNvSpPr/>
          <p:nvPr/>
        </p:nvSpPr>
        <p:spPr>
          <a:xfrm rot="5400000">
            <a:off x="3608667" y="3532401"/>
            <a:ext cx="1096433" cy="230615"/>
          </a:xfrm>
          <a:prstGeom prst="trapezoid">
            <a:avLst>
              <a:gd name="adj" fmla="val 74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B097784-284F-4476-83C3-E771383E5E99}"/>
              </a:ext>
            </a:extLst>
          </p:cNvPr>
          <p:cNvSpPr/>
          <p:nvPr/>
        </p:nvSpPr>
        <p:spPr>
          <a:xfrm>
            <a:off x="1347893" y="5019884"/>
            <a:ext cx="2328334" cy="50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6420D705-9A9F-48CC-B0CB-6CECA6EB8242}"/>
              </a:ext>
            </a:extLst>
          </p:cNvPr>
          <p:cNvCxnSpPr>
            <a:cxnSpLocks/>
          </p:cNvCxnSpPr>
          <p:nvPr/>
        </p:nvCxnSpPr>
        <p:spPr>
          <a:xfrm>
            <a:off x="4314525" y="3647708"/>
            <a:ext cx="1332271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87BF3759-32C6-4292-A453-708F41C36056}"/>
              </a:ext>
            </a:extLst>
          </p:cNvPr>
          <p:cNvCxnSpPr/>
          <p:nvPr/>
        </p:nvCxnSpPr>
        <p:spPr>
          <a:xfrm>
            <a:off x="3831925" y="3275176"/>
            <a:ext cx="211666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0EDFE204-3900-4EC5-B65E-3807BE7E475C}"/>
              </a:ext>
            </a:extLst>
          </p:cNvPr>
          <p:cNvCxnSpPr>
            <a:cxnSpLocks/>
          </p:cNvCxnSpPr>
          <p:nvPr/>
        </p:nvCxnSpPr>
        <p:spPr>
          <a:xfrm>
            <a:off x="2629663" y="3647708"/>
            <a:ext cx="1413933" cy="847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99DBBE1A-FB0C-4B54-8EE7-CA5333A21E68}"/>
              </a:ext>
            </a:extLst>
          </p:cNvPr>
          <p:cNvCxnSpPr/>
          <p:nvPr/>
        </p:nvCxnSpPr>
        <p:spPr>
          <a:xfrm>
            <a:off x="3831929" y="4028712"/>
            <a:ext cx="211666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: уступ 19">
            <a:extLst>
              <a:ext uri="{FF2B5EF4-FFF2-40B4-BE49-F238E27FC236}">
                <a16:creationId xmlns:a16="http://schemas.microsoft.com/office/drawing/2014/main" id="{1D3A2B1B-357C-4CD4-A29B-0FC20487A00E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3726088" y="2472538"/>
            <a:ext cx="105837" cy="816152"/>
          </a:xfrm>
          <a:prstGeom prst="bentConnector2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: уступ 20">
            <a:extLst>
              <a:ext uri="{FF2B5EF4-FFF2-40B4-BE49-F238E27FC236}">
                <a16:creationId xmlns:a16="http://schemas.microsoft.com/office/drawing/2014/main" id="{7E4AE0A6-37DC-490D-B9FC-EDE24A2016A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856894" y="4043198"/>
            <a:ext cx="997971" cy="969028"/>
          </a:xfrm>
          <a:prstGeom prst="bentConnector3">
            <a:avLst>
              <a:gd name="adj1" fmla="val 100153"/>
            </a:avLst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: влево-вправо 21">
            <a:extLst>
              <a:ext uri="{FF2B5EF4-FFF2-40B4-BE49-F238E27FC236}">
                <a16:creationId xmlns:a16="http://schemas.microsoft.com/office/drawing/2014/main" id="{824379C5-433A-4D35-B871-A03600AFCA38}"/>
              </a:ext>
            </a:extLst>
          </p:cNvPr>
          <p:cNvSpPr/>
          <p:nvPr/>
        </p:nvSpPr>
        <p:spPr>
          <a:xfrm>
            <a:off x="3762538" y="1985098"/>
            <a:ext cx="1884258" cy="27093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DC0B16E-E99A-49A1-859B-AE58B74905BB}"/>
              </a:ext>
            </a:extLst>
          </p:cNvPr>
          <p:cNvSpPr txBox="1"/>
          <p:nvPr/>
        </p:nvSpPr>
        <p:spPr>
          <a:xfrm>
            <a:off x="1347893" y="5146947"/>
            <a:ext cx="1363133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JTAG-</a:t>
            </a:r>
            <a:r>
              <a:rPr lang="ru-RU" sz="1600" i="1" dirty="0"/>
              <a:t>цепочка</a:t>
            </a:r>
          </a:p>
        </p:txBody>
      </p:sp>
      <p:cxnSp>
        <p:nvCxnSpPr>
          <p:cNvPr id="24" name="Соединитель: уступ 23">
            <a:extLst>
              <a:ext uri="{FF2B5EF4-FFF2-40B4-BE49-F238E27FC236}">
                <a16:creationId xmlns:a16="http://schemas.microsoft.com/office/drawing/2014/main" id="{8585C48F-05E3-46AA-A214-9ADBCE3873D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-275284" y="4617847"/>
            <a:ext cx="2389728" cy="474134"/>
          </a:xfrm>
          <a:prstGeom prst="bentConnector3">
            <a:avLst>
              <a:gd name="adj1" fmla="val 99945"/>
            </a:avLst>
          </a:prstGeom>
          <a:ln w="190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32D8A79-7EAA-4BF3-A4D0-2A0E350BA235}"/>
              </a:ext>
            </a:extLst>
          </p:cNvPr>
          <p:cNvSpPr txBox="1"/>
          <p:nvPr/>
        </p:nvSpPr>
        <p:spPr>
          <a:xfrm>
            <a:off x="128298" y="6105404"/>
            <a:ext cx="1750672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i="1" dirty="0"/>
              <a:t>Данные от </a:t>
            </a:r>
            <a:r>
              <a:rPr lang="en-US" sz="1600" i="1" dirty="0"/>
              <a:t>EFUSE</a:t>
            </a:r>
            <a:endParaRPr lang="ru-RU" sz="1600" i="1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DB8E2AB8-3441-47CE-9BAF-D92D45C8CC6B}"/>
              </a:ext>
            </a:extLst>
          </p:cNvPr>
          <p:cNvSpPr/>
          <p:nvPr/>
        </p:nvSpPr>
        <p:spPr>
          <a:xfrm>
            <a:off x="5646796" y="1840591"/>
            <a:ext cx="1576829" cy="202581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Тестируемые блоки памяти</a:t>
            </a:r>
          </a:p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L3$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или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HMU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35194D5-0EAD-4957-AE59-00560A7863F1}"/>
              </a:ext>
            </a:extLst>
          </p:cNvPr>
          <p:cNvSpPr/>
          <p:nvPr/>
        </p:nvSpPr>
        <p:spPr>
          <a:xfrm>
            <a:off x="1376141" y="3403423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755218C-64CD-4602-BB32-009E24908683}"/>
              </a:ext>
            </a:extLst>
          </p:cNvPr>
          <p:cNvSpPr/>
          <p:nvPr/>
        </p:nvSpPr>
        <p:spPr>
          <a:xfrm>
            <a:off x="1878970" y="3404284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54F49E2-AEBA-45AA-9F0C-D690D84B3D97}"/>
              </a:ext>
            </a:extLst>
          </p:cNvPr>
          <p:cNvSpPr/>
          <p:nvPr/>
        </p:nvSpPr>
        <p:spPr>
          <a:xfrm>
            <a:off x="1376141" y="3513488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667B705C-E5AE-4893-B5C8-1D971C51DBDE}"/>
              </a:ext>
            </a:extLst>
          </p:cNvPr>
          <p:cNvSpPr/>
          <p:nvPr/>
        </p:nvSpPr>
        <p:spPr>
          <a:xfrm>
            <a:off x="1878970" y="3513488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E332BB5A-A226-489A-8B05-826D6C23E356}"/>
              </a:ext>
            </a:extLst>
          </p:cNvPr>
          <p:cNvSpPr/>
          <p:nvPr/>
        </p:nvSpPr>
        <p:spPr>
          <a:xfrm>
            <a:off x="1376139" y="3620284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917D4B05-2CB3-45A3-85C8-BE906525C065}"/>
              </a:ext>
            </a:extLst>
          </p:cNvPr>
          <p:cNvSpPr/>
          <p:nvPr/>
        </p:nvSpPr>
        <p:spPr>
          <a:xfrm>
            <a:off x="1878970" y="3620284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94F50635-86D8-4B49-87B5-1F405CF7B286}"/>
              </a:ext>
            </a:extLst>
          </p:cNvPr>
          <p:cNvSpPr/>
          <p:nvPr/>
        </p:nvSpPr>
        <p:spPr>
          <a:xfrm>
            <a:off x="1376138" y="3728284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68C19BA4-AFB3-4F90-A137-58CA708388E3}"/>
              </a:ext>
            </a:extLst>
          </p:cNvPr>
          <p:cNvSpPr/>
          <p:nvPr/>
        </p:nvSpPr>
        <p:spPr>
          <a:xfrm>
            <a:off x="1878970" y="3728284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8995D47E-18CC-4F65-8803-13F0143F3A73}"/>
              </a:ext>
            </a:extLst>
          </p:cNvPr>
          <p:cNvSpPr/>
          <p:nvPr/>
        </p:nvSpPr>
        <p:spPr>
          <a:xfrm>
            <a:off x="1376138" y="3836284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1CF66CF-C895-4708-B949-CB9352288E16}"/>
              </a:ext>
            </a:extLst>
          </p:cNvPr>
          <p:cNvSpPr/>
          <p:nvPr/>
        </p:nvSpPr>
        <p:spPr>
          <a:xfrm>
            <a:off x="1878970" y="3836284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23740494-ED64-4726-9B1A-3EEC930067EE}"/>
              </a:ext>
            </a:extLst>
          </p:cNvPr>
          <p:cNvSpPr/>
          <p:nvPr/>
        </p:nvSpPr>
        <p:spPr>
          <a:xfrm>
            <a:off x="2418970" y="3393797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39EB2AB8-74E8-47EC-BAA1-CE8450A7D2B4}"/>
              </a:ext>
            </a:extLst>
          </p:cNvPr>
          <p:cNvSpPr/>
          <p:nvPr/>
        </p:nvSpPr>
        <p:spPr>
          <a:xfrm>
            <a:off x="2418970" y="3513487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A5D42ED3-D4B6-41A1-AE05-4028EB85C23C}"/>
              </a:ext>
            </a:extLst>
          </p:cNvPr>
          <p:cNvSpPr/>
          <p:nvPr/>
        </p:nvSpPr>
        <p:spPr>
          <a:xfrm>
            <a:off x="2418970" y="362028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A57148B-B946-48F0-9706-B99E283084A2}"/>
              </a:ext>
            </a:extLst>
          </p:cNvPr>
          <p:cNvSpPr/>
          <p:nvPr/>
        </p:nvSpPr>
        <p:spPr>
          <a:xfrm>
            <a:off x="2418970" y="372828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FE4D7F48-712B-416A-8044-C8DE6234D22F}"/>
              </a:ext>
            </a:extLst>
          </p:cNvPr>
          <p:cNvSpPr/>
          <p:nvPr/>
        </p:nvSpPr>
        <p:spPr>
          <a:xfrm>
            <a:off x="2418970" y="383628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3EBCF0D4-560F-4EEA-87E2-79FC8E8C6B5D}"/>
              </a:ext>
            </a:extLst>
          </p:cNvPr>
          <p:cNvSpPr/>
          <p:nvPr/>
        </p:nvSpPr>
        <p:spPr>
          <a:xfrm>
            <a:off x="1194970" y="383628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32E7FADC-9A02-4802-9535-8889653F5763}"/>
              </a:ext>
            </a:extLst>
          </p:cNvPr>
          <p:cNvSpPr/>
          <p:nvPr/>
        </p:nvSpPr>
        <p:spPr>
          <a:xfrm>
            <a:off x="1194970" y="372828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938912EA-15A3-4219-8588-364B9350029A}"/>
              </a:ext>
            </a:extLst>
          </p:cNvPr>
          <p:cNvSpPr/>
          <p:nvPr/>
        </p:nvSpPr>
        <p:spPr>
          <a:xfrm>
            <a:off x="1194970" y="362028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503ECEE3-F6BD-4984-AD8E-3C6005C313B7}"/>
              </a:ext>
            </a:extLst>
          </p:cNvPr>
          <p:cNvSpPr/>
          <p:nvPr/>
        </p:nvSpPr>
        <p:spPr>
          <a:xfrm>
            <a:off x="1194970" y="339465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C4BB2600-8431-423A-849A-240B5ABE4C47}"/>
              </a:ext>
            </a:extLst>
          </p:cNvPr>
          <p:cNvSpPr/>
          <p:nvPr/>
        </p:nvSpPr>
        <p:spPr>
          <a:xfrm>
            <a:off x="1194970" y="350265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AF773693-0E11-46BA-B148-F790DC0C6F04}"/>
              </a:ext>
            </a:extLst>
          </p:cNvPr>
          <p:cNvSpPr/>
          <p:nvPr/>
        </p:nvSpPr>
        <p:spPr>
          <a:xfrm>
            <a:off x="4828675" y="4884524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714BEECD-FEBE-4E02-BE62-582F504E9DD2}"/>
              </a:ext>
            </a:extLst>
          </p:cNvPr>
          <p:cNvSpPr/>
          <p:nvPr/>
        </p:nvSpPr>
        <p:spPr>
          <a:xfrm>
            <a:off x="5202439" y="567484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5F3CFA4-BB1D-4462-896E-5C4EC5CE9FAF}"/>
              </a:ext>
            </a:extLst>
          </p:cNvPr>
          <p:cNvSpPr txBox="1"/>
          <p:nvPr/>
        </p:nvSpPr>
        <p:spPr>
          <a:xfrm>
            <a:off x="5408241" y="4786192"/>
            <a:ext cx="1790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- регистры для  хранения настроек резервных столбцов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A03E103-5649-4730-A126-42A8B224026C}"/>
              </a:ext>
            </a:extLst>
          </p:cNvPr>
          <p:cNvSpPr txBox="1"/>
          <p:nvPr/>
        </p:nvSpPr>
        <p:spPr>
          <a:xfrm>
            <a:off x="5406635" y="5544987"/>
            <a:ext cx="20036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- вспомогательные регистры для предотвращения перезаписи настроек резервных столбцов</a:t>
            </a:r>
          </a:p>
        </p:txBody>
      </p:sp>
      <p:cxnSp>
        <p:nvCxnSpPr>
          <p:cNvPr id="52" name="Соединитель: изогнутый 51">
            <a:extLst>
              <a:ext uri="{FF2B5EF4-FFF2-40B4-BE49-F238E27FC236}">
                <a16:creationId xmlns:a16="http://schemas.microsoft.com/office/drawing/2014/main" id="{58DA0699-DC96-4DED-802E-85F4751BC72E}"/>
              </a:ext>
            </a:extLst>
          </p:cNvPr>
          <p:cNvCxnSpPr>
            <a:stCxn id="13" idx="1"/>
          </p:cNvCxnSpPr>
          <p:nvPr/>
        </p:nvCxnSpPr>
        <p:spPr>
          <a:xfrm rot="10800000" flipV="1">
            <a:off x="1878971" y="2472538"/>
            <a:ext cx="433185" cy="81615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оединитель: изогнутый 57">
            <a:extLst>
              <a:ext uri="{FF2B5EF4-FFF2-40B4-BE49-F238E27FC236}">
                <a16:creationId xmlns:a16="http://schemas.microsoft.com/office/drawing/2014/main" id="{BE3D5D63-56F7-4422-8CAB-191F07CED9CC}"/>
              </a:ext>
            </a:extLst>
          </p:cNvPr>
          <p:cNvCxnSpPr/>
          <p:nvPr/>
        </p:nvCxnSpPr>
        <p:spPr>
          <a:xfrm rot="16200000" flipH="1">
            <a:off x="1730353" y="4209365"/>
            <a:ext cx="895601" cy="564494"/>
          </a:xfrm>
          <a:prstGeom prst="curvedConnector3">
            <a:avLst/>
          </a:prstGeom>
          <a:ln>
            <a:solidFill>
              <a:schemeClr val="accent5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35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F6AC-DC5F-4044-9CAD-0619CFA6ABFF}"/>
              </a:ext>
            </a:extLst>
          </p:cNvPr>
          <p:cNvSpPr txBox="1"/>
          <p:nvPr/>
        </p:nvSpPr>
        <p:spPr>
          <a:xfrm>
            <a:off x="228599" y="240170"/>
            <a:ext cx="1053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Постановка задачи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219A00-E6FE-46D4-93FE-4E6C7496C988}"/>
              </a:ext>
            </a:extLst>
          </p:cNvPr>
          <p:cNvSpPr txBox="1"/>
          <p:nvPr/>
        </p:nvSpPr>
        <p:spPr>
          <a:xfrm>
            <a:off x="228600" y="1524000"/>
            <a:ext cx="11353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Цель работы: </a:t>
            </a:r>
            <a:r>
              <a:rPr lang="ru-RU" sz="2000" dirty="0"/>
              <a:t>усовершенствовать базовый модуль детектирования и компенсации дефектов в блоках памяти с использованием записанной в </a:t>
            </a:r>
            <a:r>
              <a:rPr lang="en-US" sz="2000" dirty="0"/>
              <a:t>EFUSE </a:t>
            </a:r>
            <a:r>
              <a:rPr lang="ru-RU" sz="2000" dirty="0"/>
              <a:t>информации для уменьшения занимаемой площади.</a:t>
            </a:r>
          </a:p>
          <a:p>
            <a:endParaRPr lang="ru-RU" sz="2000" b="1" dirty="0"/>
          </a:p>
          <a:p>
            <a:r>
              <a:rPr lang="ru-RU" sz="2000" b="1" dirty="0"/>
              <a:t>Требования</a:t>
            </a:r>
            <a:r>
              <a:rPr lang="ru-RU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Реализовать локальное хранение информации о дефектах в блоке памяти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Поддержка приёма данных настроек с памяти </a:t>
            </a:r>
            <a:r>
              <a:rPr lang="en-US" sz="2000" dirty="0"/>
              <a:t>EFUSE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Поддержка считывания и записи настроек по </a:t>
            </a:r>
            <a:r>
              <a:rPr lang="en-US" sz="2000" dirty="0"/>
              <a:t>JTAG-</a:t>
            </a:r>
            <a:r>
              <a:rPr lang="ru-RU" sz="2000" dirty="0"/>
              <a:t>интерфейсу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  <a:p>
            <a:r>
              <a:rPr lang="ru-RU" sz="2000" b="1" dirty="0"/>
              <a:t>Задачи</a:t>
            </a:r>
            <a:r>
              <a:rPr lang="ru-RU" sz="2000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Исследовать возможные варианты усовершенствования базового модуля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Реализовать эти варианты в </a:t>
            </a:r>
            <a:r>
              <a:rPr lang="en-US" sz="2000" dirty="0"/>
              <a:t>RTL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Провести сравнение реализаций на основе синтеза с целью выбора наиболее подходящего </a:t>
            </a:r>
          </a:p>
          <a:p>
            <a:r>
              <a:rPr lang="ru-RU" sz="2000" dirty="0"/>
              <a:t>        для проекта Эльбрус-12С варианта</a:t>
            </a:r>
          </a:p>
        </p:txBody>
      </p:sp>
    </p:spTree>
    <p:extLst>
      <p:ext uri="{BB962C8B-B14F-4D97-AF65-F5344CB8AC3E}">
        <p14:creationId xmlns:p14="http://schemas.microsoft.com/office/powerpoint/2010/main" val="42937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Прямоугольник 165">
            <a:extLst>
              <a:ext uri="{FF2B5EF4-FFF2-40B4-BE49-F238E27FC236}">
                <a16:creationId xmlns:a16="http://schemas.microsoft.com/office/drawing/2014/main" id="{5073B9DB-4957-4E86-81BA-1B9EB018C66D}"/>
              </a:ext>
            </a:extLst>
          </p:cNvPr>
          <p:cNvSpPr/>
          <p:nvPr/>
        </p:nvSpPr>
        <p:spPr>
          <a:xfrm>
            <a:off x="5811757" y="4779118"/>
            <a:ext cx="1935120" cy="167376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Прямоугольник 159">
            <a:extLst>
              <a:ext uri="{FF2B5EF4-FFF2-40B4-BE49-F238E27FC236}">
                <a16:creationId xmlns:a16="http://schemas.microsoft.com/office/drawing/2014/main" id="{61F4FF27-F038-4542-86C0-B57525F6EA2F}"/>
              </a:ext>
            </a:extLst>
          </p:cNvPr>
          <p:cNvSpPr/>
          <p:nvPr/>
        </p:nvSpPr>
        <p:spPr>
          <a:xfrm>
            <a:off x="8915274" y="2457803"/>
            <a:ext cx="2021119" cy="13930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E31D2FA2-7F3B-4EA7-9382-39C146E9C822}"/>
              </a:ext>
            </a:extLst>
          </p:cNvPr>
          <p:cNvSpPr/>
          <p:nvPr/>
        </p:nvSpPr>
        <p:spPr>
          <a:xfrm>
            <a:off x="5748607" y="2460208"/>
            <a:ext cx="2021119" cy="13930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F6AC-DC5F-4044-9CAD-0619CFA6ABFF}"/>
              </a:ext>
            </a:extLst>
          </p:cNvPr>
          <p:cNvSpPr txBox="1"/>
          <p:nvPr/>
        </p:nvSpPr>
        <p:spPr>
          <a:xfrm>
            <a:off x="228599" y="240170"/>
            <a:ext cx="1053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Этапы проведения усовершенствования</a:t>
            </a:r>
          </a:p>
        </p:txBody>
      </p:sp>
      <p:cxnSp>
        <p:nvCxnSpPr>
          <p:cNvPr id="84" name="Соединитель: уступ 83">
            <a:extLst>
              <a:ext uri="{FF2B5EF4-FFF2-40B4-BE49-F238E27FC236}">
                <a16:creationId xmlns:a16="http://schemas.microsoft.com/office/drawing/2014/main" id="{F4E976C5-2395-4C87-BCF1-86BA6687174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79707" y="3310698"/>
            <a:ext cx="720786" cy="470852"/>
          </a:xfrm>
          <a:prstGeom prst="bentConnector3">
            <a:avLst>
              <a:gd name="adj1" fmla="val 10051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0199A613-92FC-470E-8166-361094792A79}"/>
              </a:ext>
            </a:extLst>
          </p:cNvPr>
          <p:cNvSpPr/>
          <p:nvPr/>
        </p:nvSpPr>
        <p:spPr>
          <a:xfrm>
            <a:off x="7337849" y="291947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508E2945-2A46-402C-8DAB-721EDE16F862}"/>
              </a:ext>
            </a:extLst>
          </p:cNvPr>
          <p:cNvSpPr/>
          <p:nvPr/>
        </p:nvSpPr>
        <p:spPr>
          <a:xfrm>
            <a:off x="7337849" y="303916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76E3A670-A988-457F-BB6C-C83FFC674270}"/>
              </a:ext>
            </a:extLst>
          </p:cNvPr>
          <p:cNvSpPr/>
          <p:nvPr/>
        </p:nvSpPr>
        <p:spPr>
          <a:xfrm>
            <a:off x="7337849" y="314596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id="{E7AAE55C-3013-42C4-9115-19713BD47F2C}"/>
              </a:ext>
            </a:extLst>
          </p:cNvPr>
          <p:cNvSpPr/>
          <p:nvPr/>
        </p:nvSpPr>
        <p:spPr>
          <a:xfrm>
            <a:off x="6113849" y="314596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>
            <a:extLst>
              <a:ext uri="{FF2B5EF4-FFF2-40B4-BE49-F238E27FC236}">
                <a16:creationId xmlns:a16="http://schemas.microsoft.com/office/drawing/2014/main" id="{568B2280-79F3-48D4-BC0A-E05494A977C3}"/>
              </a:ext>
            </a:extLst>
          </p:cNvPr>
          <p:cNvSpPr/>
          <p:nvPr/>
        </p:nvSpPr>
        <p:spPr>
          <a:xfrm>
            <a:off x="6113849" y="2920339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>
            <a:extLst>
              <a:ext uri="{FF2B5EF4-FFF2-40B4-BE49-F238E27FC236}">
                <a16:creationId xmlns:a16="http://schemas.microsoft.com/office/drawing/2014/main" id="{00D48513-9C3B-43DE-B8D7-2910DC2B298B}"/>
              </a:ext>
            </a:extLst>
          </p:cNvPr>
          <p:cNvSpPr/>
          <p:nvPr/>
        </p:nvSpPr>
        <p:spPr>
          <a:xfrm>
            <a:off x="6113849" y="3028339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9" name="Соединитель: изогнутый 128">
            <a:extLst>
              <a:ext uri="{FF2B5EF4-FFF2-40B4-BE49-F238E27FC236}">
                <a16:creationId xmlns:a16="http://schemas.microsoft.com/office/drawing/2014/main" id="{CFC83FAA-A229-4C25-A390-788DFD44FB2D}"/>
              </a:ext>
            </a:extLst>
          </p:cNvPr>
          <p:cNvCxnSpPr>
            <a:cxnSpLocks/>
          </p:cNvCxnSpPr>
          <p:nvPr/>
        </p:nvCxnSpPr>
        <p:spPr>
          <a:xfrm rot="5400000">
            <a:off x="6741886" y="2407793"/>
            <a:ext cx="500791" cy="392841"/>
          </a:xfrm>
          <a:prstGeom prst="curvedConnector3">
            <a:avLst>
              <a:gd name="adj1" fmla="val 97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Прямоугольник 129">
            <a:extLst>
              <a:ext uri="{FF2B5EF4-FFF2-40B4-BE49-F238E27FC236}">
                <a16:creationId xmlns:a16="http://schemas.microsoft.com/office/drawing/2014/main" id="{261AEA66-54C7-4083-89B1-7640E06C9D65}"/>
              </a:ext>
            </a:extLst>
          </p:cNvPr>
          <p:cNvSpPr/>
          <p:nvPr/>
        </p:nvSpPr>
        <p:spPr>
          <a:xfrm>
            <a:off x="6286552" y="2920639"/>
            <a:ext cx="976963" cy="521695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</a:t>
            </a:r>
            <a:endParaRPr lang="ru-RU" dirty="0"/>
          </a:p>
        </p:txBody>
      </p:sp>
      <p:sp>
        <p:nvSpPr>
          <p:cNvPr id="140" name="Прямоугольник 139">
            <a:extLst>
              <a:ext uri="{FF2B5EF4-FFF2-40B4-BE49-F238E27FC236}">
                <a16:creationId xmlns:a16="http://schemas.microsoft.com/office/drawing/2014/main" id="{FB0CD9E3-B9BA-408C-AD2A-A4A25D933F24}"/>
              </a:ext>
            </a:extLst>
          </p:cNvPr>
          <p:cNvSpPr/>
          <p:nvPr/>
        </p:nvSpPr>
        <p:spPr>
          <a:xfrm>
            <a:off x="7337849" y="325396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>
            <a:extLst>
              <a:ext uri="{FF2B5EF4-FFF2-40B4-BE49-F238E27FC236}">
                <a16:creationId xmlns:a16="http://schemas.microsoft.com/office/drawing/2014/main" id="{2E1D5B81-EC2E-41F0-892C-AAA051D50162}"/>
              </a:ext>
            </a:extLst>
          </p:cNvPr>
          <p:cNvSpPr/>
          <p:nvPr/>
        </p:nvSpPr>
        <p:spPr>
          <a:xfrm>
            <a:off x="7337849" y="336196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Прямоугольник 141">
            <a:extLst>
              <a:ext uri="{FF2B5EF4-FFF2-40B4-BE49-F238E27FC236}">
                <a16:creationId xmlns:a16="http://schemas.microsoft.com/office/drawing/2014/main" id="{289845D8-2FCA-4F9B-B772-0BEF2A6F1961}"/>
              </a:ext>
            </a:extLst>
          </p:cNvPr>
          <p:cNvSpPr/>
          <p:nvPr/>
        </p:nvSpPr>
        <p:spPr>
          <a:xfrm>
            <a:off x="6113849" y="336196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>
            <a:extLst>
              <a:ext uri="{FF2B5EF4-FFF2-40B4-BE49-F238E27FC236}">
                <a16:creationId xmlns:a16="http://schemas.microsoft.com/office/drawing/2014/main" id="{0AA04E28-1626-4DFB-A375-4B153B9AED4A}"/>
              </a:ext>
            </a:extLst>
          </p:cNvPr>
          <p:cNvSpPr/>
          <p:nvPr/>
        </p:nvSpPr>
        <p:spPr>
          <a:xfrm>
            <a:off x="6113849" y="325396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4" name="Соединитель: уступ 143">
            <a:extLst>
              <a:ext uri="{FF2B5EF4-FFF2-40B4-BE49-F238E27FC236}">
                <a16:creationId xmlns:a16="http://schemas.microsoft.com/office/drawing/2014/main" id="{FA27E37B-BB51-4B2D-8C13-0205C471F21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585078" y="3306407"/>
            <a:ext cx="720786" cy="470852"/>
          </a:xfrm>
          <a:prstGeom prst="bentConnector3">
            <a:avLst>
              <a:gd name="adj1" fmla="val 10051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Прямоугольник 144">
            <a:extLst>
              <a:ext uri="{FF2B5EF4-FFF2-40B4-BE49-F238E27FC236}">
                <a16:creationId xmlns:a16="http://schemas.microsoft.com/office/drawing/2014/main" id="{2066C47F-FA76-46C0-9E9C-3F274B39695C}"/>
              </a:ext>
            </a:extLst>
          </p:cNvPr>
          <p:cNvSpPr/>
          <p:nvPr/>
        </p:nvSpPr>
        <p:spPr>
          <a:xfrm>
            <a:off x="10443220" y="2915187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>
            <a:extLst>
              <a:ext uri="{FF2B5EF4-FFF2-40B4-BE49-F238E27FC236}">
                <a16:creationId xmlns:a16="http://schemas.microsoft.com/office/drawing/2014/main" id="{9B88DE00-2C7E-42CC-B5A7-5A4410AB039B}"/>
              </a:ext>
            </a:extLst>
          </p:cNvPr>
          <p:cNvSpPr/>
          <p:nvPr/>
        </p:nvSpPr>
        <p:spPr>
          <a:xfrm>
            <a:off x="10443220" y="3034877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>
            <a:extLst>
              <a:ext uri="{FF2B5EF4-FFF2-40B4-BE49-F238E27FC236}">
                <a16:creationId xmlns:a16="http://schemas.microsoft.com/office/drawing/2014/main" id="{1FADD7F4-9083-438F-9C76-9814AB6B1524}"/>
              </a:ext>
            </a:extLst>
          </p:cNvPr>
          <p:cNvSpPr/>
          <p:nvPr/>
        </p:nvSpPr>
        <p:spPr>
          <a:xfrm>
            <a:off x="10443220" y="314167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>
            <a:extLst>
              <a:ext uri="{FF2B5EF4-FFF2-40B4-BE49-F238E27FC236}">
                <a16:creationId xmlns:a16="http://schemas.microsoft.com/office/drawing/2014/main" id="{311F7689-DC50-4F17-B1A1-D8E209BAABA6}"/>
              </a:ext>
            </a:extLst>
          </p:cNvPr>
          <p:cNvSpPr/>
          <p:nvPr/>
        </p:nvSpPr>
        <p:spPr>
          <a:xfrm>
            <a:off x="9219220" y="314167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>
            <a:extLst>
              <a:ext uri="{FF2B5EF4-FFF2-40B4-BE49-F238E27FC236}">
                <a16:creationId xmlns:a16="http://schemas.microsoft.com/office/drawing/2014/main" id="{F7DCEAFB-BC68-4533-BF5B-23BEA2D43F26}"/>
              </a:ext>
            </a:extLst>
          </p:cNvPr>
          <p:cNvSpPr/>
          <p:nvPr/>
        </p:nvSpPr>
        <p:spPr>
          <a:xfrm>
            <a:off x="9219220" y="291604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>
            <a:extLst>
              <a:ext uri="{FF2B5EF4-FFF2-40B4-BE49-F238E27FC236}">
                <a16:creationId xmlns:a16="http://schemas.microsoft.com/office/drawing/2014/main" id="{1EACE022-5335-4899-B498-2FB739E9748B}"/>
              </a:ext>
            </a:extLst>
          </p:cNvPr>
          <p:cNvSpPr/>
          <p:nvPr/>
        </p:nvSpPr>
        <p:spPr>
          <a:xfrm>
            <a:off x="9219220" y="302404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1" name="Соединитель: изогнутый 150">
            <a:extLst>
              <a:ext uri="{FF2B5EF4-FFF2-40B4-BE49-F238E27FC236}">
                <a16:creationId xmlns:a16="http://schemas.microsoft.com/office/drawing/2014/main" id="{2E12389C-DBFC-4320-971F-D932608C52D3}"/>
              </a:ext>
            </a:extLst>
          </p:cNvPr>
          <p:cNvCxnSpPr>
            <a:cxnSpLocks/>
          </p:cNvCxnSpPr>
          <p:nvPr/>
        </p:nvCxnSpPr>
        <p:spPr>
          <a:xfrm rot="5400000">
            <a:off x="9847257" y="2403502"/>
            <a:ext cx="500791" cy="392841"/>
          </a:xfrm>
          <a:prstGeom prst="curvedConnector3">
            <a:avLst>
              <a:gd name="adj1" fmla="val 971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>
            <a:extLst>
              <a:ext uri="{FF2B5EF4-FFF2-40B4-BE49-F238E27FC236}">
                <a16:creationId xmlns:a16="http://schemas.microsoft.com/office/drawing/2014/main" id="{8C72E3D7-C9B4-4F26-8367-3CAD0C0F6696}"/>
              </a:ext>
            </a:extLst>
          </p:cNvPr>
          <p:cNvSpPr/>
          <p:nvPr/>
        </p:nvSpPr>
        <p:spPr>
          <a:xfrm>
            <a:off x="9391923" y="2916348"/>
            <a:ext cx="976963" cy="5216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</a:t>
            </a:r>
            <a:endParaRPr lang="ru-RU" dirty="0"/>
          </a:p>
        </p:txBody>
      </p:sp>
      <p:sp>
        <p:nvSpPr>
          <p:cNvPr id="153" name="Прямоугольник 152">
            <a:extLst>
              <a:ext uri="{FF2B5EF4-FFF2-40B4-BE49-F238E27FC236}">
                <a16:creationId xmlns:a16="http://schemas.microsoft.com/office/drawing/2014/main" id="{3D500221-C2AE-4182-B7A7-3EA8537998EB}"/>
              </a:ext>
            </a:extLst>
          </p:cNvPr>
          <p:cNvSpPr/>
          <p:nvPr/>
        </p:nvSpPr>
        <p:spPr>
          <a:xfrm>
            <a:off x="10443220" y="324967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ик 153">
            <a:extLst>
              <a:ext uri="{FF2B5EF4-FFF2-40B4-BE49-F238E27FC236}">
                <a16:creationId xmlns:a16="http://schemas.microsoft.com/office/drawing/2014/main" id="{CD1468C2-B4F1-4D23-8948-DADA71423B3C}"/>
              </a:ext>
            </a:extLst>
          </p:cNvPr>
          <p:cNvSpPr/>
          <p:nvPr/>
        </p:nvSpPr>
        <p:spPr>
          <a:xfrm>
            <a:off x="10443220" y="335767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рямоугольник 154">
            <a:extLst>
              <a:ext uri="{FF2B5EF4-FFF2-40B4-BE49-F238E27FC236}">
                <a16:creationId xmlns:a16="http://schemas.microsoft.com/office/drawing/2014/main" id="{4B10F5C2-AC16-4F25-B782-6D1CB043BBAC}"/>
              </a:ext>
            </a:extLst>
          </p:cNvPr>
          <p:cNvSpPr/>
          <p:nvPr/>
        </p:nvSpPr>
        <p:spPr>
          <a:xfrm>
            <a:off x="9219220" y="335767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>
            <a:extLst>
              <a:ext uri="{FF2B5EF4-FFF2-40B4-BE49-F238E27FC236}">
                <a16:creationId xmlns:a16="http://schemas.microsoft.com/office/drawing/2014/main" id="{A06C16A1-49F4-46D8-B0FE-6AB77A5B5CF7}"/>
              </a:ext>
            </a:extLst>
          </p:cNvPr>
          <p:cNvSpPr/>
          <p:nvPr/>
        </p:nvSpPr>
        <p:spPr>
          <a:xfrm>
            <a:off x="9219220" y="3249674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нак умножения 17">
            <a:extLst>
              <a:ext uri="{FF2B5EF4-FFF2-40B4-BE49-F238E27FC236}">
                <a16:creationId xmlns:a16="http://schemas.microsoft.com/office/drawing/2014/main" id="{9589A8E3-8772-4E46-9AE5-27E7A5056426}"/>
              </a:ext>
            </a:extLst>
          </p:cNvPr>
          <p:cNvSpPr/>
          <p:nvPr/>
        </p:nvSpPr>
        <p:spPr>
          <a:xfrm>
            <a:off x="10360419" y="2456808"/>
            <a:ext cx="268018" cy="1440774"/>
          </a:xfrm>
          <a:prstGeom prst="mathMultiply">
            <a:avLst>
              <a:gd name="adj1" fmla="val 237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Знак умножения 156">
            <a:extLst>
              <a:ext uri="{FF2B5EF4-FFF2-40B4-BE49-F238E27FC236}">
                <a16:creationId xmlns:a16="http://schemas.microsoft.com/office/drawing/2014/main" id="{FD261134-18E0-456F-9544-CEC7AFEC7152}"/>
              </a:ext>
            </a:extLst>
          </p:cNvPr>
          <p:cNvSpPr/>
          <p:nvPr/>
        </p:nvSpPr>
        <p:spPr>
          <a:xfrm>
            <a:off x="9132752" y="2456802"/>
            <a:ext cx="268018" cy="1440774"/>
          </a:xfrm>
          <a:prstGeom prst="mathMultiply">
            <a:avLst>
              <a:gd name="adj1" fmla="val 237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1" name="Соединитель: изогнутый 160">
            <a:extLst>
              <a:ext uri="{FF2B5EF4-FFF2-40B4-BE49-F238E27FC236}">
                <a16:creationId xmlns:a16="http://schemas.microsoft.com/office/drawing/2014/main" id="{BC2EF677-1D5E-4BA9-AB44-EB2CD4462EC4}"/>
              </a:ext>
            </a:extLst>
          </p:cNvPr>
          <p:cNvCxnSpPr>
            <a:cxnSpLocks/>
            <a:stCxn id="165" idx="2"/>
            <a:endCxn id="162" idx="0"/>
          </p:cNvCxnSpPr>
          <p:nvPr/>
        </p:nvCxnSpPr>
        <p:spPr>
          <a:xfrm rot="16200000" flipH="1">
            <a:off x="6495978" y="5704220"/>
            <a:ext cx="558268" cy="413671"/>
          </a:xfrm>
          <a:prstGeom prst="curvedConnector3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Прямоугольник 161">
            <a:extLst>
              <a:ext uri="{FF2B5EF4-FFF2-40B4-BE49-F238E27FC236}">
                <a16:creationId xmlns:a16="http://schemas.microsoft.com/office/drawing/2014/main" id="{1C502780-062D-4F0E-B31F-BAEA0F5DB1E0}"/>
              </a:ext>
            </a:extLst>
          </p:cNvPr>
          <p:cNvSpPr/>
          <p:nvPr/>
        </p:nvSpPr>
        <p:spPr>
          <a:xfrm>
            <a:off x="6417007" y="6190190"/>
            <a:ext cx="1129882" cy="60463"/>
          </a:xfrm>
          <a:prstGeom prst="rect">
            <a:avLst/>
          </a:prstGeom>
          <a:solidFill>
            <a:srgbClr val="FF0000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3" name="Соединитель: уступ 162">
            <a:extLst>
              <a:ext uri="{FF2B5EF4-FFF2-40B4-BE49-F238E27FC236}">
                <a16:creationId xmlns:a16="http://schemas.microsoft.com/office/drawing/2014/main" id="{058C9E51-F231-429A-8F4C-060A6373FD9D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459221" y="5500286"/>
            <a:ext cx="720786" cy="470852"/>
          </a:xfrm>
          <a:prstGeom prst="bentConnector3">
            <a:avLst>
              <a:gd name="adj1" fmla="val 100510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Соединитель: изогнутый 163">
            <a:extLst>
              <a:ext uri="{FF2B5EF4-FFF2-40B4-BE49-F238E27FC236}">
                <a16:creationId xmlns:a16="http://schemas.microsoft.com/office/drawing/2014/main" id="{E618A2E7-B6D3-4972-8D05-46441AEADFB6}"/>
              </a:ext>
            </a:extLst>
          </p:cNvPr>
          <p:cNvCxnSpPr>
            <a:cxnSpLocks/>
          </p:cNvCxnSpPr>
          <p:nvPr/>
        </p:nvCxnSpPr>
        <p:spPr>
          <a:xfrm rot="5400000">
            <a:off x="6511817" y="4709174"/>
            <a:ext cx="457513" cy="344592"/>
          </a:xfrm>
          <a:prstGeom prst="curvedConnector3">
            <a:avLst>
              <a:gd name="adj1" fmla="val 34"/>
            </a:avLst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Прямоугольник 164">
            <a:extLst>
              <a:ext uri="{FF2B5EF4-FFF2-40B4-BE49-F238E27FC236}">
                <a16:creationId xmlns:a16="http://schemas.microsoft.com/office/drawing/2014/main" id="{9B316D82-8FF5-4CDE-830F-F83AD821B687}"/>
              </a:ext>
            </a:extLst>
          </p:cNvPr>
          <p:cNvSpPr/>
          <p:nvPr/>
        </p:nvSpPr>
        <p:spPr>
          <a:xfrm>
            <a:off x="6079795" y="5110227"/>
            <a:ext cx="976963" cy="5216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</a:t>
            </a:r>
            <a:endParaRPr lang="ru-RU" dirty="0"/>
          </a:p>
        </p:txBody>
      </p:sp>
      <p:sp>
        <p:nvSpPr>
          <p:cNvPr id="167" name="Прямоугольник 166">
            <a:extLst>
              <a:ext uri="{FF2B5EF4-FFF2-40B4-BE49-F238E27FC236}">
                <a16:creationId xmlns:a16="http://schemas.microsoft.com/office/drawing/2014/main" id="{F805E690-B6BA-4D4A-A3B4-01DF237F0BE8}"/>
              </a:ext>
            </a:extLst>
          </p:cNvPr>
          <p:cNvSpPr/>
          <p:nvPr/>
        </p:nvSpPr>
        <p:spPr>
          <a:xfrm>
            <a:off x="902457" y="1684237"/>
            <a:ext cx="3595425" cy="397489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: скругленные углы 167">
            <a:extLst>
              <a:ext uri="{FF2B5EF4-FFF2-40B4-BE49-F238E27FC236}">
                <a16:creationId xmlns:a16="http://schemas.microsoft.com/office/drawing/2014/main" id="{92674754-98D0-4069-B445-433523498B80}"/>
              </a:ext>
            </a:extLst>
          </p:cNvPr>
          <p:cNvSpPr/>
          <p:nvPr/>
        </p:nvSpPr>
        <p:spPr>
          <a:xfrm>
            <a:off x="2329090" y="1910680"/>
            <a:ext cx="1413933" cy="10657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n w="9525">
                  <a:solidFill>
                    <a:schemeClr val="accent1">
                      <a:lumMod val="50000"/>
                    </a:schemeClr>
                  </a:solidFill>
                </a:ln>
              </a:rPr>
              <a:t>BIST</a:t>
            </a:r>
            <a:endParaRPr lang="ru-RU" sz="3000" dirty="0">
              <a:ln w="9525"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169" name="Трапеция 168">
            <a:extLst>
              <a:ext uri="{FF2B5EF4-FFF2-40B4-BE49-F238E27FC236}">
                <a16:creationId xmlns:a16="http://schemas.microsoft.com/office/drawing/2014/main" id="{ECFDAFE0-6F01-4853-9877-E8ECBFA5AFC7}"/>
              </a:ext>
            </a:extLst>
          </p:cNvPr>
          <p:cNvSpPr/>
          <p:nvPr/>
        </p:nvSpPr>
        <p:spPr>
          <a:xfrm rot="5400000">
            <a:off x="3625602" y="3503432"/>
            <a:ext cx="1096433" cy="230615"/>
          </a:xfrm>
          <a:prstGeom prst="trapezoid">
            <a:avLst>
              <a:gd name="adj" fmla="val 74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Прямоугольник 169">
            <a:extLst>
              <a:ext uri="{FF2B5EF4-FFF2-40B4-BE49-F238E27FC236}">
                <a16:creationId xmlns:a16="http://schemas.microsoft.com/office/drawing/2014/main" id="{0CD8FA21-8FB5-46F0-84EA-7A832A6588C3}"/>
              </a:ext>
            </a:extLst>
          </p:cNvPr>
          <p:cNvSpPr/>
          <p:nvPr/>
        </p:nvSpPr>
        <p:spPr>
          <a:xfrm>
            <a:off x="1364828" y="4990915"/>
            <a:ext cx="2328334" cy="50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1" name="Прямая со стрелкой 170">
            <a:extLst>
              <a:ext uri="{FF2B5EF4-FFF2-40B4-BE49-F238E27FC236}">
                <a16:creationId xmlns:a16="http://schemas.microsoft.com/office/drawing/2014/main" id="{4F5C9911-03D9-43B1-89C6-9E860B2E8235}"/>
              </a:ext>
            </a:extLst>
          </p:cNvPr>
          <p:cNvCxnSpPr>
            <a:cxnSpLocks/>
          </p:cNvCxnSpPr>
          <p:nvPr/>
        </p:nvCxnSpPr>
        <p:spPr>
          <a:xfrm>
            <a:off x="4331460" y="3618739"/>
            <a:ext cx="392229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>
            <a:extLst>
              <a:ext uri="{FF2B5EF4-FFF2-40B4-BE49-F238E27FC236}">
                <a16:creationId xmlns:a16="http://schemas.microsoft.com/office/drawing/2014/main" id="{8E345882-032B-48C9-A996-75363C4F5439}"/>
              </a:ext>
            </a:extLst>
          </p:cNvPr>
          <p:cNvCxnSpPr/>
          <p:nvPr/>
        </p:nvCxnSpPr>
        <p:spPr>
          <a:xfrm>
            <a:off x="3848860" y="3246207"/>
            <a:ext cx="211666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>
            <a:extLst>
              <a:ext uri="{FF2B5EF4-FFF2-40B4-BE49-F238E27FC236}">
                <a16:creationId xmlns:a16="http://schemas.microsoft.com/office/drawing/2014/main" id="{F9AA6002-09C6-400F-B20D-AB178FE86898}"/>
              </a:ext>
            </a:extLst>
          </p:cNvPr>
          <p:cNvCxnSpPr>
            <a:cxnSpLocks/>
          </p:cNvCxnSpPr>
          <p:nvPr/>
        </p:nvCxnSpPr>
        <p:spPr>
          <a:xfrm>
            <a:off x="2646598" y="3618739"/>
            <a:ext cx="1413933" cy="847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 стрелкой 173">
            <a:extLst>
              <a:ext uri="{FF2B5EF4-FFF2-40B4-BE49-F238E27FC236}">
                <a16:creationId xmlns:a16="http://schemas.microsoft.com/office/drawing/2014/main" id="{4EFEF88B-D402-4B73-8F05-BCBC24D8AAD0}"/>
              </a:ext>
            </a:extLst>
          </p:cNvPr>
          <p:cNvCxnSpPr/>
          <p:nvPr/>
        </p:nvCxnSpPr>
        <p:spPr>
          <a:xfrm>
            <a:off x="3848864" y="3999743"/>
            <a:ext cx="211666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Соединитель: уступ 174">
            <a:extLst>
              <a:ext uri="{FF2B5EF4-FFF2-40B4-BE49-F238E27FC236}">
                <a16:creationId xmlns:a16="http://schemas.microsoft.com/office/drawing/2014/main" id="{11ECA9A9-3DF9-45AC-A236-F11BE9A4D945}"/>
              </a:ext>
            </a:extLst>
          </p:cNvPr>
          <p:cNvCxnSpPr>
            <a:cxnSpLocks/>
            <a:stCxn id="168" idx="3"/>
          </p:cNvCxnSpPr>
          <p:nvPr/>
        </p:nvCxnSpPr>
        <p:spPr>
          <a:xfrm>
            <a:off x="3743023" y="2443569"/>
            <a:ext cx="105837" cy="816152"/>
          </a:xfrm>
          <a:prstGeom prst="bentConnector2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Соединитель: уступ 175">
            <a:extLst>
              <a:ext uri="{FF2B5EF4-FFF2-40B4-BE49-F238E27FC236}">
                <a16:creationId xmlns:a16="http://schemas.microsoft.com/office/drawing/2014/main" id="{0CA1911E-62AD-4435-9DDD-64FC947120E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873829" y="4014229"/>
            <a:ext cx="997971" cy="969028"/>
          </a:xfrm>
          <a:prstGeom prst="bentConnector3">
            <a:avLst>
              <a:gd name="adj1" fmla="val 100153"/>
            </a:avLst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Стрелка: влево-вправо 176">
            <a:extLst>
              <a:ext uri="{FF2B5EF4-FFF2-40B4-BE49-F238E27FC236}">
                <a16:creationId xmlns:a16="http://schemas.microsoft.com/office/drawing/2014/main" id="{FD974F40-BAD3-417A-9C8B-EC3C51E5F473}"/>
              </a:ext>
            </a:extLst>
          </p:cNvPr>
          <p:cNvSpPr/>
          <p:nvPr/>
        </p:nvSpPr>
        <p:spPr>
          <a:xfrm>
            <a:off x="3779474" y="1956129"/>
            <a:ext cx="944215" cy="27093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5EE3C2C8-692B-4089-8DDA-B90B1524CAED}"/>
              </a:ext>
            </a:extLst>
          </p:cNvPr>
          <p:cNvSpPr txBox="1"/>
          <p:nvPr/>
        </p:nvSpPr>
        <p:spPr>
          <a:xfrm>
            <a:off x="1364828" y="5117978"/>
            <a:ext cx="1363133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JTAG-</a:t>
            </a:r>
            <a:r>
              <a:rPr lang="ru-RU" sz="1600" i="1" dirty="0"/>
              <a:t>цепочка</a:t>
            </a:r>
          </a:p>
        </p:txBody>
      </p:sp>
      <p:cxnSp>
        <p:nvCxnSpPr>
          <p:cNvPr id="179" name="Соединитель: уступ 178">
            <a:extLst>
              <a:ext uri="{FF2B5EF4-FFF2-40B4-BE49-F238E27FC236}">
                <a16:creationId xmlns:a16="http://schemas.microsoft.com/office/drawing/2014/main" id="{D1219933-4390-46AE-8501-B7CC8E44035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-258349" y="4588878"/>
            <a:ext cx="2389728" cy="474134"/>
          </a:xfrm>
          <a:prstGeom prst="bentConnector3">
            <a:avLst>
              <a:gd name="adj1" fmla="val 99945"/>
            </a:avLst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3984E7BF-DBBE-4FB1-9876-DC5EBBF42728}"/>
              </a:ext>
            </a:extLst>
          </p:cNvPr>
          <p:cNvSpPr txBox="1"/>
          <p:nvPr/>
        </p:nvSpPr>
        <p:spPr>
          <a:xfrm>
            <a:off x="145233" y="6076435"/>
            <a:ext cx="1750672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i="1" dirty="0"/>
              <a:t>Данные от </a:t>
            </a:r>
            <a:r>
              <a:rPr lang="en-US" sz="1600" i="1" dirty="0"/>
              <a:t>EFUSE</a:t>
            </a:r>
            <a:endParaRPr lang="ru-RU" sz="1600" i="1" dirty="0"/>
          </a:p>
        </p:txBody>
      </p:sp>
      <p:sp>
        <p:nvSpPr>
          <p:cNvPr id="181" name="Прямоугольник 180">
            <a:extLst>
              <a:ext uri="{FF2B5EF4-FFF2-40B4-BE49-F238E27FC236}">
                <a16:creationId xmlns:a16="http://schemas.microsoft.com/office/drawing/2014/main" id="{18C1E6FC-A679-4C89-9E1A-484D0AE6F9A5}"/>
              </a:ext>
            </a:extLst>
          </p:cNvPr>
          <p:cNvSpPr/>
          <p:nvPr/>
        </p:nvSpPr>
        <p:spPr>
          <a:xfrm>
            <a:off x="2435905" y="336482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2" name="Прямоугольник 181">
            <a:extLst>
              <a:ext uri="{FF2B5EF4-FFF2-40B4-BE49-F238E27FC236}">
                <a16:creationId xmlns:a16="http://schemas.microsoft.com/office/drawing/2014/main" id="{68E98031-2009-4C63-916D-68C14B1ED3DF}"/>
              </a:ext>
            </a:extLst>
          </p:cNvPr>
          <p:cNvSpPr/>
          <p:nvPr/>
        </p:nvSpPr>
        <p:spPr>
          <a:xfrm>
            <a:off x="2435905" y="348451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Прямоугольник 182">
            <a:extLst>
              <a:ext uri="{FF2B5EF4-FFF2-40B4-BE49-F238E27FC236}">
                <a16:creationId xmlns:a16="http://schemas.microsoft.com/office/drawing/2014/main" id="{17E0EEC3-B580-4395-9B69-BA2BC1604A29}"/>
              </a:ext>
            </a:extLst>
          </p:cNvPr>
          <p:cNvSpPr/>
          <p:nvPr/>
        </p:nvSpPr>
        <p:spPr>
          <a:xfrm>
            <a:off x="2435905" y="359131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Прямоугольник 183">
            <a:extLst>
              <a:ext uri="{FF2B5EF4-FFF2-40B4-BE49-F238E27FC236}">
                <a16:creationId xmlns:a16="http://schemas.microsoft.com/office/drawing/2014/main" id="{1304349F-A6D0-4ED8-8A51-197D60182E86}"/>
              </a:ext>
            </a:extLst>
          </p:cNvPr>
          <p:cNvSpPr/>
          <p:nvPr/>
        </p:nvSpPr>
        <p:spPr>
          <a:xfrm>
            <a:off x="2435905" y="369931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Прямоугольник 184">
            <a:extLst>
              <a:ext uri="{FF2B5EF4-FFF2-40B4-BE49-F238E27FC236}">
                <a16:creationId xmlns:a16="http://schemas.microsoft.com/office/drawing/2014/main" id="{12ED11A3-593E-472E-8EFC-DD636B79A450}"/>
              </a:ext>
            </a:extLst>
          </p:cNvPr>
          <p:cNvSpPr/>
          <p:nvPr/>
        </p:nvSpPr>
        <p:spPr>
          <a:xfrm>
            <a:off x="2435905" y="380731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Прямоугольник 185">
            <a:extLst>
              <a:ext uri="{FF2B5EF4-FFF2-40B4-BE49-F238E27FC236}">
                <a16:creationId xmlns:a16="http://schemas.microsoft.com/office/drawing/2014/main" id="{4EED6F20-692D-45EF-A42D-7589ACCE9296}"/>
              </a:ext>
            </a:extLst>
          </p:cNvPr>
          <p:cNvSpPr/>
          <p:nvPr/>
        </p:nvSpPr>
        <p:spPr>
          <a:xfrm>
            <a:off x="1211905" y="380731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Прямоугольник 186">
            <a:extLst>
              <a:ext uri="{FF2B5EF4-FFF2-40B4-BE49-F238E27FC236}">
                <a16:creationId xmlns:a16="http://schemas.microsoft.com/office/drawing/2014/main" id="{84835414-21C1-4667-836A-9968CECC3B3E}"/>
              </a:ext>
            </a:extLst>
          </p:cNvPr>
          <p:cNvSpPr/>
          <p:nvPr/>
        </p:nvSpPr>
        <p:spPr>
          <a:xfrm>
            <a:off x="1211905" y="369931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Прямоугольник 187">
            <a:extLst>
              <a:ext uri="{FF2B5EF4-FFF2-40B4-BE49-F238E27FC236}">
                <a16:creationId xmlns:a16="http://schemas.microsoft.com/office/drawing/2014/main" id="{CF4C7387-BFE3-4C2E-B2D4-8FDA1908D7AA}"/>
              </a:ext>
            </a:extLst>
          </p:cNvPr>
          <p:cNvSpPr/>
          <p:nvPr/>
        </p:nvSpPr>
        <p:spPr>
          <a:xfrm>
            <a:off x="1211905" y="3591315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9" name="Прямоугольник 188">
            <a:extLst>
              <a:ext uri="{FF2B5EF4-FFF2-40B4-BE49-F238E27FC236}">
                <a16:creationId xmlns:a16="http://schemas.microsoft.com/office/drawing/2014/main" id="{BE3020C6-D192-4AE7-AEA9-618DE72B6012}"/>
              </a:ext>
            </a:extLst>
          </p:cNvPr>
          <p:cNvSpPr/>
          <p:nvPr/>
        </p:nvSpPr>
        <p:spPr>
          <a:xfrm>
            <a:off x="1211905" y="3365689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0" name="Прямоугольник 189">
            <a:extLst>
              <a:ext uri="{FF2B5EF4-FFF2-40B4-BE49-F238E27FC236}">
                <a16:creationId xmlns:a16="http://schemas.microsoft.com/office/drawing/2014/main" id="{8BFC2914-D527-4030-A719-FEBC1DBE0F8A}"/>
              </a:ext>
            </a:extLst>
          </p:cNvPr>
          <p:cNvSpPr/>
          <p:nvPr/>
        </p:nvSpPr>
        <p:spPr>
          <a:xfrm>
            <a:off x="1211905" y="3473689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1" name="Соединитель: изогнутый 190">
            <a:extLst>
              <a:ext uri="{FF2B5EF4-FFF2-40B4-BE49-F238E27FC236}">
                <a16:creationId xmlns:a16="http://schemas.microsoft.com/office/drawing/2014/main" id="{2033CB32-F47E-4540-8720-2E20F1962AE0}"/>
              </a:ext>
            </a:extLst>
          </p:cNvPr>
          <p:cNvCxnSpPr/>
          <p:nvPr/>
        </p:nvCxnSpPr>
        <p:spPr>
          <a:xfrm rot="16200000" flipH="1">
            <a:off x="1730352" y="4165296"/>
            <a:ext cx="895601" cy="564494"/>
          </a:xfrm>
          <a:prstGeom prst="curvedConnector3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Соединитель: изогнутый 191">
            <a:extLst>
              <a:ext uri="{FF2B5EF4-FFF2-40B4-BE49-F238E27FC236}">
                <a16:creationId xmlns:a16="http://schemas.microsoft.com/office/drawing/2014/main" id="{A3680A8A-5381-4634-AD3A-D8673BE077F7}"/>
              </a:ext>
            </a:extLst>
          </p:cNvPr>
          <p:cNvCxnSpPr>
            <a:stCxn id="168" idx="1"/>
          </p:cNvCxnSpPr>
          <p:nvPr/>
        </p:nvCxnSpPr>
        <p:spPr>
          <a:xfrm rot="10800000" flipV="1">
            <a:off x="1895906" y="2443569"/>
            <a:ext cx="433185" cy="816152"/>
          </a:xfrm>
          <a:prstGeom prst="curvedConnector2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Прямоугольник 192">
            <a:extLst>
              <a:ext uri="{FF2B5EF4-FFF2-40B4-BE49-F238E27FC236}">
                <a16:creationId xmlns:a16="http://schemas.microsoft.com/office/drawing/2014/main" id="{6AA82BA2-8334-419F-8AF5-3BB561029AFE}"/>
              </a:ext>
            </a:extLst>
          </p:cNvPr>
          <p:cNvSpPr/>
          <p:nvPr/>
        </p:nvSpPr>
        <p:spPr>
          <a:xfrm>
            <a:off x="1384609" y="3365990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Прямоугольник 193">
            <a:extLst>
              <a:ext uri="{FF2B5EF4-FFF2-40B4-BE49-F238E27FC236}">
                <a16:creationId xmlns:a16="http://schemas.microsoft.com/office/drawing/2014/main" id="{0EA2A6E6-FD49-443C-8A17-2847BFB61FAF}"/>
              </a:ext>
            </a:extLst>
          </p:cNvPr>
          <p:cNvSpPr/>
          <p:nvPr/>
        </p:nvSpPr>
        <p:spPr>
          <a:xfrm>
            <a:off x="1887438" y="3366851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Прямоугольник 194">
            <a:extLst>
              <a:ext uri="{FF2B5EF4-FFF2-40B4-BE49-F238E27FC236}">
                <a16:creationId xmlns:a16="http://schemas.microsoft.com/office/drawing/2014/main" id="{BE0C070A-FCDF-44C4-97AA-8BAC407CFC7E}"/>
              </a:ext>
            </a:extLst>
          </p:cNvPr>
          <p:cNvSpPr/>
          <p:nvPr/>
        </p:nvSpPr>
        <p:spPr>
          <a:xfrm>
            <a:off x="1384609" y="3476055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6" name="Прямоугольник 195">
            <a:extLst>
              <a:ext uri="{FF2B5EF4-FFF2-40B4-BE49-F238E27FC236}">
                <a16:creationId xmlns:a16="http://schemas.microsoft.com/office/drawing/2014/main" id="{E1FA6F66-2C3A-4D28-9756-801AB3269C65}"/>
              </a:ext>
            </a:extLst>
          </p:cNvPr>
          <p:cNvSpPr/>
          <p:nvPr/>
        </p:nvSpPr>
        <p:spPr>
          <a:xfrm>
            <a:off x="1887438" y="3476055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7" name="Прямоугольник 196">
            <a:extLst>
              <a:ext uri="{FF2B5EF4-FFF2-40B4-BE49-F238E27FC236}">
                <a16:creationId xmlns:a16="http://schemas.microsoft.com/office/drawing/2014/main" id="{A6049169-2110-44C2-BB80-DA7F0C410EBF}"/>
              </a:ext>
            </a:extLst>
          </p:cNvPr>
          <p:cNvSpPr/>
          <p:nvPr/>
        </p:nvSpPr>
        <p:spPr>
          <a:xfrm>
            <a:off x="1384607" y="3582851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ямоугольник 197">
            <a:extLst>
              <a:ext uri="{FF2B5EF4-FFF2-40B4-BE49-F238E27FC236}">
                <a16:creationId xmlns:a16="http://schemas.microsoft.com/office/drawing/2014/main" id="{995FA58D-573F-4EBF-B6DE-7ACEE50DC597}"/>
              </a:ext>
            </a:extLst>
          </p:cNvPr>
          <p:cNvSpPr/>
          <p:nvPr/>
        </p:nvSpPr>
        <p:spPr>
          <a:xfrm>
            <a:off x="1887438" y="3582851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9" name="Прямоугольник 198">
            <a:extLst>
              <a:ext uri="{FF2B5EF4-FFF2-40B4-BE49-F238E27FC236}">
                <a16:creationId xmlns:a16="http://schemas.microsoft.com/office/drawing/2014/main" id="{14F14036-2D73-463D-BF5F-D73680B04770}"/>
              </a:ext>
            </a:extLst>
          </p:cNvPr>
          <p:cNvSpPr/>
          <p:nvPr/>
        </p:nvSpPr>
        <p:spPr>
          <a:xfrm>
            <a:off x="1384606" y="3690851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рямоугольник 199">
            <a:extLst>
              <a:ext uri="{FF2B5EF4-FFF2-40B4-BE49-F238E27FC236}">
                <a16:creationId xmlns:a16="http://schemas.microsoft.com/office/drawing/2014/main" id="{2DA12399-F054-4BFD-ABFE-9F712872E736}"/>
              </a:ext>
            </a:extLst>
          </p:cNvPr>
          <p:cNvSpPr/>
          <p:nvPr/>
        </p:nvSpPr>
        <p:spPr>
          <a:xfrm>
            <a:off x="1887438" y="3690851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рямоугольник 200">
            <a:extLst>
              <a:ext uri="{FF2B5EF4-FFF2-40B4-BE49-F238E27FC236}">
                <a16:creationId xmlns:a16="http://schemas.microsoft.com/office/drawing/2014/main" id="{1F651300-97C3-422D-8605-9219356C583F}"/>
              </a:ext>
            </a:extLst>
          </p:cNvPr>
          <p:cNvSpPr/>
          <p:nvPr/>
        </p:nvSpPr>
        <p:spPr>
          <a:xfrm>
            <a:off x="1384606" y="3798851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>
            <a:extLst>
              <a:ext uri="{FF2B5EF4-FFF2-40B4-BE49-F238E27FC236}">
                <a16:creationId xmlns:a16="http://schemas.microsoft.com/office/drawing/2014/main" id="{D525160A-FB3C-498C-BE84-8C06E938B517}"/>
              </a:ext>
            </a:extLst>
          </p:cNvPr>
          <p:cNvSpPr/>
          <p:nvPr/>
        </p:nvSpPr>
        <p:spPr>
          <a:xfrm>
            <a:off x="1887438" y="3798851"/>
            <a:ext cx="474134" cy="80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>
            <a:extLst>
              <a:ext uri="{FF2B5EF4-FFF2-40B4-BE49-F238E27FC236}">
                <a16:creationId xmlns:a16="http://schemas.microsoft.com/office/drawing/2014/main" id="{CC234BB3-E546-4A1A-A973-EA2F0890A81E}"/>
              </a:ext>
            </a:extLst>
          </p:cNvPr>
          <p:cNvSpPr/>
          <p:nvPr/>
        </p:nvSpPr>
        <p:spPr>
          <a:xfrm>
            <a:off x="1364830" y="4990915"/>
            <a:ext cx="2328334" cy="50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4" name="Соединитель: уступ 203">
            <a:extLst>
              <a:ext uri="{FF2B5EF4-FFF2-40B4-BE49-F238E27FC236}">
                <a16:creationId xmlns:a16="http://schemas.microsoft.com/office/drawing/2014/main" id="{EB7C04CF-FCCC-458C-8850-B346B91A66D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873832" y="4014229"/>
            <a:ext cx="997971" cy="969028"/>
          </a:xfrm>
          <a:prstGeom prst="bentConnector3">
            <a:avLst>
              <a:gd name="adj1" fmla="val 100153"/>
            </a:avLst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Соединитель: изогнутый 204">
            <a:extLst>
              <a:ext uri="{FF2B5EF4-FFF2-40B4-BE49-F238E27FC236}">
                <a16:creationId xmlns:a16="http://schemas.microsoft.com/office/drawing/2014/main" id="{2B951D0D-C540-4DED-B2DD-F8E3FFDB7AB8}"/>
              </a:ext>
            </a:extLst>
          </p:cNvPr>
          <p:cNvCxnSpPr/>
          <p:nvPr/>
        </p:nvCxnSpPr>
        <p:spPr>
          <a:xfrm rot="16200000" flipH="1">
            <a:off x="1730353" y="4165297"/>
            <a:ext cx="895601" cy="564494"/>
          </a:xfrm>
          <a:prstGeom prst="curvedConnector3">
            <a:avLst/>
          </a:prstGeom>
          <a:ln>
            <a:solidFill>
              <a:schemeClr val="accent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Прямоугольник 205">
            <a:extLst>
              <a:ext uri="{FF2B5EF4-FFF2-40B4-BE49-F238E27FC236}">
                <a16:creationId xmlns:a16="http://schemas.microsoft.com/office/drawing/2014/main" id="{4FB6E2F6-AF9F-43E6-967F-98DEED4B65E1}"/>
              </a:ext>
            </a:extLst>
          </p:cNvPr>
          <p:cNvSpPr/>
          <p:nvPr/>
        </p:nvSpPr>
        <p:spPr>
          <a:xfrm>
            <a:off x="1364831" y="4990916"/>
            <a:ext cx="2328334" cy="50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0B3A015-EFC0-459D-9B34-EB9DF8894FFD}"/>
              </a:ext>
            </a:extLst>
          </p:cNvPr>
          <p:cNvSpPr txBox="1"/>
          <p:nvPr/>
        </p:nvSpPr>
        <p:spPr>
          <a:xfrm>
            <a:off x="5330305" y="1589435"/>
            <a:ext cx="3404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①"/>
            </a:pPr>
            <a:r>
              <a:rPr lang="en-US" dirty="0"/>
              <a:t> </a:t>
            </a:r>
            <a:r>
              <a:rPr lang="ru-RU" sz="2000" dirty="0"/>
              <a:t>Замена основных регистров  на память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1B3C10D5-300C-4DB6-BEB8-E7F1D9FE78F6}"/>
              </a:ext>
            </a:extLst>
          </p:cNvPr>
          <p:cNvSpPr txBox="1"/>
          <p:nvPr/>
        </p:nvSpPr>
        <p:spPr>
          <a:xfrm>
            <a:off x="8505473" y="1571860"/>
            <a:ext cx="38062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②"/>
            </a:pPr>
            <a:r>
              <a:rPr lang="en-US" dirty="0"/>
              <a:t> </a:t>
            </a:r>
            <a:r>
              <a:rPr lang="ru-RU" sz="2000" dirty="0"/>
              <a:t>Устранение вспомогательных регистров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2833D96D-E5F2-4E16-95C5-B985C6BBE0BC}"/>
              </a:ext>
            </a:extLst>
          </p:cNvPr>
          <p:cNvSpPr txBox="1"/>
          <p:nvPr/>
        </p:nvSpPr>
        <p:spPr>
          <a:xfrm>
            <a:off x="5331828" y="4262346"/>
            <a:ext cx="3772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③"/>
            </a:pPr>
            <a:r>
              <a:rPr lang="en-US" dirty="0"/>
              <a:t> </a:t>
            </a:r>
            <a:r>
              <a:rPr lang="ru-RU" dirty="0"/>
              <a:t>Модификация работы по </a:t>
            </a:r>
            <a:r>
              <a:rPr lang="en-US" dirty="0"/>
              <a:t>JTAG</a:t>
            </a:r>
            <a:endParaRPr lang="ru-RU" dirty="0"/>
          </a:p>
        </p:txBody>
      </p:sp>
      <p:cxnSp>
        <p:nvCxnSpPr>
          <p:cNvPr id="218" name="Прямая соединительная линия 217">
            <a:extLst>
              <a:ext uri="{FF2B5EF4-FFF2-40B4-BE49-F238E27FC236}">
                <a16:creationId xmlns:a16="http://schemas.microsoft.com/office/drawing/2014/main" id="{E58A55CA-54AD-4652-AD51-0798AE87984D}"/>
              </a:ext>
            </a:extLst>
          </p:cNvPr>
          <p:cNvCxnSpPr/>
          <p:nvPr/>
        </p:nvCxnSpPr>
        <p:spPr>
          <a:xfrm>
            <a:off x="5046727" y="1524000"/>
            <a:ext cx="0" cy="468206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29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9E11CFA9-24D0-49F1-AD97-8648488A2D8A}"/>
              </a:ext>
            </a:extLst>
          </p:cNvPr>
          <p:cNvSpPr/>
          <p:nvPr/>
        </p:nvSpPr>
        <p:spPr>
          <a:xfrm>
            <a:off x="9030380" y="4202061"/>
            <a:ext cx="3060016" cy="67825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3DBB479E-3E28-43CE-88FD-EF8B92C07B2E}"/>
              </a:ext>
            </a:extLst>
          </p:cNvPr>
          <p:cNvSpPr/>
          <p:nvPr/>
        </p:nvSpPr>
        <p:spPr>
          <a:xfrm>
            <a:off x="5109636" y="4193600"/>
            <a:ext cx="2010222" cy="67825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F6AC-DC5F-4044-9CAD-0619CFA6ABFF}"/>
              </a:ext>
            </a:extLst>
          </p:cNvPr>
          <p:cNvSpPr txBox="1"/>
          <p:nvPr/>
        </p:nvSpPr>
        <p:spPr>
          <a:xfrm>
            <a:off x="228599" y="324838"/>
            <a:ext cx="105319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Замена основных регистров на память</a:t>
            </a:r>
          </a:p>
        </p:txBody>
      </p: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A4D5E456-7609-4968-B646-FCF98E31E12C}"/>
              </a:ext>
            </a:extLst>
          </p:cNvPr>
          <p:cNvCxnSpPr/>
          <p:nvPr/>
        </p:nvCxnSpPr>
        <p:spPr>
          <a:xfrm>
            <a:off x="4988976" y="1524000"/>
            <a:ext cx="0" cy="468206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EBA55F6F-C80D-4E04-9D7B-4DDA17347745}"/>
              </a:ext>
            </a:extLst>
          </p:cNvPr>
          <p:cNvCxnSpPr/>
          <p:nvPr/>
        </p:nvCxnSpPr>
        <p:spPr>
          <a:xfrm flipH="1">
            <a:off x="6087533" y="3813161"/>
            <a:ext cx="2235200" cy="30479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3A28E176-2DE0-4C55-B259-FFD495F5F401}"/>
              </a:ext>
            </a:extLst>
          </p:cNvPr>
          <p:cNvCxnSpPr>
            <a:cxnSpLocks/>
          </p:cNvCxnSpPr>
          <p:nvPr/>
        </p:nvCxnSpPr>
        <p:spPr>
          <a:xfrm>
            <a:off x="8322733" y="3813161"/>
            <a:ext cx="2210858" cy="30223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E4A7E37-D2AC-4476-A6FF-FFF114EFA27C}"/>
              </a:ext>
            </a:extLst>
          </p:cNvPr>
          <p:cNvSpPr txBox="1"/>
          <p:nvPr/>
        </p:nvSpPr>
        <p:spPr>
          <a:xfrm>
            <a:off x="5141373" y="4208600"/>
            <a:ext cx="1970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Память с битовой маской записи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6E2F46E-E788-45B8-A93D-F8AFD745539F}"/>
              </a:ext>
            </a:extLst>
          </p:cNvPr>
          <p:cNvSpPr txBox="1"/>
          <p:nvPr/>
        </p:nvSpPr>
        <p:spPr>
          <a:xfrm>
            <a:off x="8924535" y="4208589"/>
            <a:ext cx="3226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Предварительное вычитывание строки памяти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2A6BB548-341B-4732-BB52-4B4EAA7B62DB}"/>
              </a:ext>
            </a:extLst>
          </p:cNvPr>
          <p:cNvSpPr/>
          <p:nvPr/>
        </p:nvSpPr>
        <p:spPr>
          <a:xfrm>
            <a:off x="5144890" y="4999118"/>
            <a:ext cx="29668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alibri" panose="020F0502020204030204" pitchFamily="34" charset="0"/>
              <a:buChar char="‒"/>
            </a:pPr>
            <a:r>
              <a:rPr lang="ru-RU" sz="1600" i="1" dirty="0"/>
              <a:t>Использование памяти, занимающей большую площадь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endParaRPr lang="ru-RU" sz="1600" i="1" dirty="0"/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ru-RU" sz="1600" i="1" dirty="0"/>
              <a:t>Дополнительная логика для формирования маски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endParaRPr lang="ru-RU" sz="1600" i="1" dirty="0"/>
          </a:p>
          <a:p>
            <a:endParaRPr lang="en-US" sz="1600" i="1" dirty="0"/>
          </a:p>
          <a:p>
            <a:endParaRPr lang="en-US" sz="1600" dirty="0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459D031A-E024-497F-9F62-ABA3313E1852}"/>
              </a:ext>
            </a:extLst>
          </p:cNvPr>
          <p:cNvSpPr/>
          <p:nvPr/>
        </p:nvSpPr>
        <p:spPr>
          <a:xfrm>
            <a:off x="9030379" y="4985555"/>
            <a:ext cx="29668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alibri" panose="020F0502020204030204" pitchFamily="34" charset="0"/>
              <a:buChar char="+"/>
            </a:pPr>
            <a:r>
              <a:rPr lang="ru-RU" sz="1600" i="1" dirty="0"/>
              <a:t>Использование памяти, занимающей меньшую площадь</a:t>
            </a:r>
          </a:p>
          <a:p>
            <a:endParaRPr lang="ru-RU" sz="1600" i="1" dirty="0"/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ru-RU" sz="1600" i="1" dirty="0"/>
              <a:t>Дополнительная логика для предварительного вычитывания</a:t>
            </a:r>
          </a:p>
          <a:p>
            <a:endParaRPr lang="ru-RU" sz="1600" i="1" dirty="0"/>
          </a:p>
          <a:p>
            <a:endParaRPr lang="en-US" sz="1600" i="1" dirty="0"/>
          </a:p>
          <a:p>
            <a:endParaRPr lang="en-US" sz="1600" dirty="0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E84811FA-E82F-4B20-A9A8-41D402C72EAA}"/>
              </a:ext>
            </a:extLst>
          </p:cNvPr>
          <p:cNvSpPr/>
          <p:nvPr/>
        </p:nvSpPr>
        <p:spPr>
          <a:xfrm>
            <a:off x="885522" y="1514900"/>
            <a:ext cx="3595425" cy="397489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7C9C14CD-4C1B-4644-959C-A1965C9E00C7}"/>
              </a:ext>
            </a:extLst>
          </p:cNvPr>
          <p:cNvSpPr/>
          <p:nvPr/>
        </p:nvSpPr>
        <p:spPr>
          <a:xfrm>
            <a:off x="2312155" y="1741343"/>
            <a:ext cx="1413933" cy="10657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ln w="9525">
                  <a:solidFill>
                    <a:schemeClr val="accent1">
                      <a:lumMod val="50000"/>
                    </a:schemeClr>
                  </a:solidFill>
                </a:ln>
              </a:rPr>
              <a:t>BIST</a:t>
            </a:r>
            <a:endParaRPr lang="ru-RU" sz="3000" dirty="0">
              <a:ln w="9525">
                <a:solidFill>
                  <a:schemeClr val="accent1">
                    <a:lumMod val="50000"/>
                  </a:schemeClr>
                </a:solidFill>
              </a:ln>
            </a:endParaRPr>
          </a:p>
        </p:txBody>
      </p:sp>
      <p:sp>
        <p:nvSpPr>
          <p:cNvPr id="45" name="Трапеция 44">
            <a:extLst>
              <a:ext uri="{FF2B5EF4-FFF2-40B4-BE49-F238E27FC236}">
                <a16:creationId xmlns:a16="http://schemas.microsoft.com/office/drawing/2014/main" id="{656B60D4-91FC-4AE1-8923-4C0DBA3AD941}"/>
              </a:ext>
            </a:extLst>
          </p:cNvPr>
          <p:cNvSpPr/>
          <p:nvPr/>
        </p:nvSpPr>
        <p:spPr>
          <a:xfrm rot="5400000">
            <a:off x="3608667" y="3334095"/>
            <a:ext cx="1096433" cy="230615"/>
          </a:xfrm>
          <a:prstGeom prst="trapezoid">
            <a:avLst>
              <a:gd name="adj" fmla="val 74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7DB04BA7-7C4C-4A7D-B3FD-5EEB3A8B5911}"/>
              </a:ext>
            </a:extLst>
          </p:cNvPr>
          <p:cNvSpPr/>
          <p:nvPr/>
        </p:nvSpPr>
        <p:spPr>
          <a:xfrm>
            <a:off x="1347893" y="4821578"/>
            <a:ext cx="2328334" cy="50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20B171F2-4188-4761-B962-454016E2434F}"/>
              </a:ext>
            </a:extLst>
          </p:cNvPr>
          <p:cNvCxnSpPr>
            <a:cxnSpLocks/>
          </p:cNvCxnSpPr>
          <p:nvPr/>
        </p:nvCxnSpPr>
        <p:spPr>
          <a:xfrm>
            <a:off x="4314525" y="3449402"/>
            <a:ext cx="392229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>
            <a:extLst>
              <a:ext uri="{FF2B5EF4-FFF2-40B4-BE49-F238E27FC236}">
                <a16:creationId xmlns:a16="http://schemas.microsoft.com/office/drawing/2014/main" id="{E80DA177-001C-4320-A936-AC6D1E683D0F}"/>
              </a:ext>
            </a:extLst>
          </p:cNvPr>
          <p:cNvCxnSpPr/>
          <p:nvPr/>
        </p:nvCxnSpPr>
        <p:spPr>
          <a:xfrm>
            <a:off x="3831925" y="3076870"/>
            <a:ext cx="211666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F0CB62E1-B9EB-4094-9C87-BB55EDF0F7FA}"/>
              </a:ext>
            </a:extLst>
          </p:cNvPr>
          <p:cNvCxnSpPr>
            <a:cxnSpLocks/>
          </p:cNvCxnSpPr>
          <p:nvPr/>
        </p:nvCxnSpPr>
        <p:spPr>
          <a:xfrm>
            <a:off x="2629663" y="3449402"/>
            <a:ext cx="1413933" cy="847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306933EA-BD32-4D3C-9474-E76FC4647B0E}"/>
              </a:ext>
            </a:extLst>
          </p:cNvPr>
          <p:cNvCxnSpPr/>
          <p:nvPr/>
        </p:nvCxnSpPr>
        <p:spPr>
          <a:xfrm>
            <a:off x="3831929" y="3830406"/>
            <a:ext cx="211666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: уступ 54">
            <a:extLst>
              <a:ext uri="{FF2B5EF4-FFF2-40B4-BE49-F238E27FC236}">
                <a16:creationId xmlns:a16="http://schemas.microsoft.com/office/drawing/2014/main" id="{33C04259-9D6F-4D48-B846-D6FA2CFF193C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3726088" y="2274232"/>
            <a:ext cx="105837" cy="816152"/>
          </a:xfrm>
          <a:prstGeom prst="bentConnector2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: уступ 55">
            <a:extLst>
              <a:ext uri="{FF2B5EF4-FFF2-40B4-BE49-F238E27FC236}">
                <a16:creationId xmlns:a16="http://schemas.microsoft.com/office/drawing/2014/main" id="{684E405C-2195-4BC4-BAB1-AC61CA612F1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856894" y="3844892"/>
            <a:ext cx="997971" cy="969028"/>
          </a:xfrm>
          <a:prstGeom prst="bentConnector3">
            <a:avLst>
              <a:gd name="adj1" fmla="val 100153"/>
            </a:avLst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Стрелка: влево-вправо 56">
            <a:extLst>
              <a:ext uri="{FF2B5EF4-FFF2-40B4-BE49-F238E27FC236}">
                <a16:creationId xmlns:a16="http://schemas.microsoft.com/office/drawing/2014/main" id="{C477D4B3-488F-4F93-B90E-C53E3C6EBA01}"/>
              </a:ext>
            </a:extLst>
          </p:cNvPr>
          <p:cNvSpPr/>
          <p:nvPr/>
        </p:nvSpPr>
        <p:spPr>
          <a:xfrm>
            <a:off x="3762539" y="1786792"/>
            <a:ext cx="944215" cy="27093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994D286-EA70-4BB7-8A89-E57E86AC020C}"/>
              </a:ext>
            </a:extLst>
          </p:cNvPr>
          <p:cNvSpPr txBox="1"/>
          <p:nvPr/>
        </p:nvSpPr>
        <p:spPr>
          <a:xfrm>
            <a:off x="1347893" y="4948641"/>
            <a:ext cx="1523472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JTAG-</a:t>
            </a:r>
            <a:r>
              <a:rPr lang="ru-RU" sz="1600" i="1" dirty="0"/>
              <a:t>цепочка</a:t>
            </a:r>
          </a:p>
        </p:txBody>
      </p:sp>
      <p:cxnSp>
        <p:nvCxnSpPr>
          <p:cNvPr id="59" name="Соединитель: уступ 58">
            <a:extLst>
              <a:ext uri="{FF2B5EF4-FFF2-40B4-BE49-F238E27FC236}">
                <a16:creationId xmlns:a16="http://schemas.microsoft.com/office/drawing/2014/main" id="{F3FB21CC-895C-4003-8E97-AA980909CFF6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-275284" y="4419541"/>
            <a:ext cx="2389728" cy="474134"/>
          </a:xfrm>
          <a:prstGeom prst="bentConnector3">
            <a:avLst>
              <a:gd name="adj1" fmla="val 99945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28FE471-9B61-4E4A-A491-3ABC18FD1730}"/>
              </a:ext>
            </a:extLst>
          </p:cNvPr>
          <p:cNvSpPr txBox="1"/>
          <p:nvPr/>
        </p:nvSpPr>
        <p:spPr>
          <a:xfrm>
            <a:off x="128298" y="5907098"/>
            <a:ext cx="1750672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i="1" dirty="0"/>
              <a:t>Данные от </a:t>
            </a:r>
            <a:r>
              <a:rPr lang="en-US" sz="1600" i="1" dirty="0"/>
              <a:t>EFUSE</a:t>
            </a:r>
            <a:endParaRPr lang="ru-RU" sz="1600" i="1" dirty="0"/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F4DEBAF3-C83E-47FF-A2E3-B881BDB4DE00}"/>
              </a:ext>
            </a:extLst>
          </p:cNvPr>
          <p:cNvSpPr/>
          <p:nvPr/>
        </p:nvSpPr>
        <p:spPr>
          <a:xfrm>
            <a:off x="1376141" y="3205116"/>
            <a:ext cx="971300" cy="5132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90674314-D666-4922-8400-83FDDD78CC31}"/>
              </a:ext>
            </a:extLst>
          </p:cNvPr>
          <p:cNvSpPr/>
          <p:nvPr/>
        </p:nvSpPr>
        <p:spPr>
          <a:xfrm>
            <a:off x="2418970" y="3195491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3026A9C4-971E-4625-AE2E-AF59A09F4E41}"/>
              </a:ext>
            </a:extLst>
          </p:cNvPr>
          <p:cNvSpPr/>
          <p:nvPr/>
        </p:nvSpPr>
        <p:spPr>
          <a:xfrm>
            <a:off x="2418970" y="3315181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ED768553-846F-4423-8993-D82DCF40C4EC}"/>
              </a:ext>
            </a:extLst>
          </p:cNvPr>
          <p:cNvSpPr/>
          <p:nvPr/>
        </p:nvSpPr>
        <p:spPr>
          <a:xfrm>
            <a:off x="2418970" y="342197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0C48A9ED-A5B9-4468-95B5-F9F2565BC7EE}"/>
              </a:ext>
            </a:extLst>
          </p:cNvPr>
          <p:cNvSpPr/>
          <p:nvPr/>
        </p:nvSpPr>
        <p:spPr>
          <a:xfrm>
            <a:off x="2418970" y="352997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8EBD6321-F645-4869-B8ED-D130089BFD5E}"/>
              </a:ext>
            </a:extLst>
          </p:cNvPr>
          <p:cNvSpPr/>
          <p:nvPr/>
        </p:nvSpPr>
        <p:spPr>
          <a:xfrm>
            <a:off x="2418970" y="363797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390C841A-23B3-48A4-83F6-869E9AA83E8C}"/>
              </a:ext>
            </a:extLst>
          </p:cNvPr>
          <p:cNvSpPr/>
          <p:nvPr/>
        </p:nvSpPr>
        <p:spPr>
          <a:xfrm>
            <a:off x="1194970" y="363797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>
            <a:extLst>
              <a:ext uri="{FF2B5EF4-FFF2-40B4-BE49-F238E27FC236}">
                <a16:creationId xmlns:a16="http://schemas.microsoft.com/office/drawing/2014/main" id="{F75C56D7-FDAA-45FE-BA81-D38C1B99BB28}"/>
              </a:ext>
            </a:extLst>
          </p:cNvPr>
          <p:cNvSpPr/>
          <p:nvPr/>
        </p:nvSpPr>
        <p:spPr>
          <a:xfrm>
            <a:off x="1194970" y="352997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FB1D44DC-CB1B-42CC-A091-4A71E98137F8}"/>
              </a:ext>
            </a:extLst>
          </p:cNvPr>
          <p:cNvSpPr/>
          <p:nvPr/>
        </p:nvSpPr>
        <p:spPr>
          <a:xfrm>
            <a:off x="1194970" y="3421978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81BF16DF-3C5D-4C52-9778-63F5368F0A56}"/>
              </a:ext>
            </a:extLst>
          </p:cNvPr>
          <p:cNvSpPr/>
          <p:nvPr/>
        </p:nvSpPr>
        <p:spPr>
          <a:xfrm>
            <a:off x="1194970" y="3196352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>
            <a:extLst>
              <a:ext uri="{FF2B5EF4-FFF2-40B4-BE49-F238E27FC236}">
                <a16:creationId xmlns:a16="http://schemas.microsoft.com/office/drawing/2014/main" id="{16BF9305-E436-4FBA-B01F-6C7DAA6EB5CC}"/>
              </a:ext>
            </a:extLst>
          </p:cNvPr>
          <p:cNvSpPr/>
          <p:nvPr/>
        </p:nvSpPr>
        <p:spPr>
          <a:xfrm>
            <a:off x="1194970" y="3304352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1" name="Соединитель: изогнутый 90">
            <a:extLst>
              <a:ext uri="{FF2B5EF4-FFF2-40B4-BE49-F238E27FC236}">
                <a16:creationId xmlns:a16="http://schemas.microsoft.com/office/drawing/2014/main" id="{D86330E2-BE6D-4D04-829F-591E0F3A071A}"/>
              </a:ext>
            </a:extLst>
          </p:cNvPr>
          <p:cNvCxnSpPr/>
          <p:nvPr/>
        </p:nvCxnSpPr>
        <p:spPr>
          <a:xfrm rot="16200000" flipH="1">
            <a:off x="1713417" y="3995959"/>
            <a:ext cx="895601" cy="564494"/>
          </a:xfrm>
          <a:prstGeom prst="curvedConnector3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Соединитель: изогнутый 91">
            <a:extLst>
              <a:ext uri="{FF2B5EF4-FFF2-40B4-BE49-F238E27FC236}">
                <a16:creationId xmlns:a16="http://schemas.microsoft.com/office/drawing/2014/main" id="{28AEA0E1-9AB9-450B-A92D-F069BA41FE19}"/>
              </a:ext>
            </a:extLst>
          </p:cNvPr>
          <p:cNvCxnSpPr>
            <a:stCxn id="44" idx="1"/>
          </p:cNvCxnSpPr>
          <p:nvPr/>
        </p:nvCxnSpPr>
        <p:spPr>
          <a:xfrm rot="10800000" flipV="1">
            <a:off x="1878971" y="2274232"/>
            <a:ext cx="433185" cy="816152"/>
          </a:xfrm>
          <a:prstGeom prst="curvedConnector2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3A8ECE91-434C-416B-A36B-C696286BC57B}"/>
              </a:ext>
            </a:extLst>
          </p:cNvPr>
          <p:cNvSpPr/>
          <p:nvPr/>
        </p:nvSpPr>
        <p:spPr>
          <a:xfrm>
            <a:off x="6862093" y="2084262"/>
            <a:ext cx="2660157" cy="135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>
              <a:solidFill>
                <a:srgbClr val="C00000"/>
              </a:solidFill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DC3B9B1A-E186-4C61-87B9-8F8F5533CC63}"/>
              </a:ext>
            </a:extLst>
          </p:cNvPr>
          <p:cNvCxnSpPr>
            <a:stCxn id="42" idx="0"/>
            <a:endCxn id="42" idx="2"/>
          </p:cNvCxnSpPr>
          <p:nvPr/>
        </p:nvCxnSpPr>
        <p:spPr>
          <a:xfrm>
            <a:off x="8192172" y="2084262"/>
            <a:ext cx="0" cy="13546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09CEC7A8-E52C-4F93-A0D4-447F5C5DAA98}"/>
              </a:ext>
            </a:extLst>
          </p:cNvPr>
          <p:cNvSpPr/>
          <p:nvPr/>
        </p:nvSpPr>
        <p:spPr>
          <a:xfrm>
            <a:off x="6841331" y="1391399"/>
            <a:ext cx="976963" cy="5216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Memory</a:t>
            </a:r>
          </a:p>
          <a:p>
            <a:pPr algn="ctr"/>
            <a:endParaRPr lang="ru-RU" dirty="0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76A383F9-5BC0-45FD-9BE3-5A570CAC7BCF}"/>
              </a:ext>
            </a:extLst>
          </p:cNvPr>
          <p:cNvSpPr/>
          <p:nvPr/>
        </p:nvSpPr>
        <p:spPr>
          <a:xfrm>
            <a:off x="6841331" y="1754482"/>
            <a:ext cx="975156" cy="75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Соединитель: изогнутый 65">
            <a:extLst>
              <a:ext uri="{FF2B5EF4-FFF2-40B4-BE49-F238E27FC236}">
                <a16:creationId xmlns:a16="http://schemas.microsoft.com/office/drawing/2014/main" id="{E0D10608-C361-42C3-A24F-A9DD8BB39A80}"/>
              </a:ext>
            </a:extLst>
          </p:cNvPr>
          <p:cNvCxnSpPr>
            <a:stCxn id="64" idx="3"/>
            <a:endCxn id="42" idx="0"/>
          </p:cNvCxnSpPr>
          <p:nvPr/>
        </p:nvCxnSpPr>
        <p:spPr>
          <a:xfrm>
            <a:off x="7816487" y="1792279"/>
            <a:ext cx="375685" cy="291983"/>
          </a:xfrm>
          <a:prstGeom prst="curved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45DF26D3-DAD3-4749-801F-D4137B3954A2}"/>
              </a:ext>
            </a:extLst>
          </p:cNvPr>
          <p:cNvCxnSpPr>
            <a:cxnSpLocks/>
            <a:stCxn id="64" idx="0"/>
            <a:endCxn id="64" idx="2"/>
          </p:cNvCxnSpPr>
          <p:nvPr/>
        </p:nvCxnSpPr>
        <p:spPr>
          <a:xfrm>
            <a:off x="7328909" y="1754482"/>
            <a:ext cx="0" cy="7559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A8503642-7EE2-4A53-A0B0-641CECDE493A}"/>
              </a:ext>
            </a:extLst>
          </p:cNvPr>
          <p:cNvSpPr txBox="1"/>
          <p:nvPr/>
        </p:nvSpPr>
        <p:spPr>
          <a:xfrm>
            <a:off x="6434290" y="2301347"/>
            <a:ext cx="175788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Настройки для </a:t>
            </a:r>
            <a:r>
              <a:rPr lang="ru-RU" sz="1400" b="1" dirty="0"/>
              <a:t>левой</a:t>
            </a:r>
            <a:r>
              <a:rPr lang="ru-RU" sz="1400" dirty="0"/>
              <a:t> половины тестируемой памяти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2E7EAE1-1CD6-41D7-8A2B-71EAD5A4A266}"/>
              </a:ext>
            </a:extLst>
          </p:cNvPr>
          <p:cNvSpPr txBox="1"/>
          <p:nvPr/>
        </p:nvSpPr>
        <p:spPr>
          <a:xfrm>
            <a:off x="8278480" y="2301346"/>
            <a:ext cx="175788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Настройки для </a:t>
            </a:r>
            <a:r>
              <a:rPr lang="ru-RU" sz="1400" b="1" dirty="0"/>
              <a:t>правой</a:t>
            </a:r>
            <a:r>
              <a:rPr lang="ru-RU" sz="1400" dirty="0"/>
              <a:t> половины тестируемой памяти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41E6FD5-2975-4FDD-BC27-A009BDA6976A}"/>
              </a:ext>
            </a:extLst>
          </p:cNvPr>
          <p:cNvSpPr/>
          <p:nvPr/>
        </p:nvSpPr>
        <p:spPr>
          <a:xfrm>
            <a:off x="5328394" y="31643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Необходимо предотвращение стирания настроек </a:t>
            </a:r>
          </a:p>
          <a:p>
            <a:pPr algn="ctr"/>
            <a:r>
              <a:rPr lang="ru-RU" b="1" dirty="0"/>
              <a:t>для одной половины при записи настроек для другой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870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863CAC-A16B-4977-9472-9BCF25C54D87}"/>
              </a:ext>
            </a:extLst>
          </p:cNvPr>
          <p:cNvSpPr/>
          <p:nvPr/>
        </p:nvSpPr>
        <p:spPr>
          <a:xfrm>
            <a:off x="-73479" y="-73479"/>
            <a:ext cx="12385222" cy="1273629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C5FE472-E649-4AD9-A669-E6C421841F78}"/>
              </a:ext>
            </a:extLst>
          </p:cNvPr>
          <p:cNvSpPr/>
          <p:nvPr/>
        </p:nvSpPr>
        <p:spPr>
          <a:xfrm>
            <a:off x="11291206" y="285750"/>
            <a:ext cx="587829" cy="5715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6DF6AC-DC5F-4044-9CAD-0619CFA6ABFF}"/>
              </a:ext>
            </a:extLst>
          </p:cNvPr>
          <p:cNvSpPr txBox="1"/>
          <p:nvPr/>
        </p:nvSpPr>
        <p:spPr>
          <a:xfrm>
            <a:off x="228599" y="240170"/>
            <a:ext cx="10531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Устранение вспомогательных регистров</a:t>
            </a: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EBA55F6F-C80D-4E04-9D7B-4DDA17347745}"/>
              </a:ext>
            </a:extLst>
          </p:cNvPr>
          <p:cNvCxnSpPr/>
          <p:nvPr/>
        </p:nvCxnSpPr>
        <p:spPr>
          <a:xfrm flipH="1">
            <a:off x="3576000" y="1561075"/>
            <a:ext cx="2520000" cy="1800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3A28E176-2DE0-4C55-B259-FFD495F5F401}"/>
              </a:ext>
            </a:extLst>
          </p:cNvPr>
          <p:cNvCxnSpPr>
            <a:cxnSpLocks/>
          </p:cNvCxnSpPr>
          <p:nvPr/>
        </p:nvCxnSpPr>
        <p:spPr>
          <a:xfrm>
            <a:off x="6119132" y="1559410"/>
            <a:ext cx="2520000" cy="1800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2A6BB548-341B-4732-BB52-4B4EAA7B62DB}"/>
              </a:ext>
            </a:extLst>
          </p:cNvPr>
          <p:cNvSpPr/>
          <p:nvPr/>
        </p:nvSpPr>
        <p:spPr>
          <a:xfrm>
            <a:off x="1369678" y="4340028"/>
            <a:ext cx="48483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alibri" panose="020F0502020204030204" pitchFamily="34" charset="0"/>
              <a:buChar char="‒"/>
            </a:pPr>
            <a:r>
              <a:rPr lang="ru-RU" sz="1600" i="1" dirty="0"/>
              <a:t>Усложнение конвейера записи в память настроек резервных столбцов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ru-RU" sz="1600" i="1" dirty="0"/>
              <a:t>Увеличение объёма памяти настроек </a:t>
            </a:r>
          </a:p>
          <a:p>
            <a:r>
              <a:rPr lang="ru-RU" sz="1600" i="1" dirty="0"/>
              <a:t>       резервных столбцов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CDF684-89F4-41DE-A137-FFD073F41BE0}"/>
              </a:ext>
            </a:extLst>
          </p:cNvPr>
          <p:cNvSpPr txBox="1"/>
          <p:nvPr/>
        </p:nvSpPr>
        <p:spPr>
          <a:xfrm>
            <a:off x="0" y="118421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/>
              <a:t>Пути решения</a:t>
            </a: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29003AF3-2D89-477A-9411-1D91C2D1DB8C}"/>
              </a:ext>
            </a:extLst>
          </p:cNvPr>
          <p:cNvSpPr/>
          <p:nvPr/>
        </p:nvSpPr>
        <p:spPr>
          <a:xfrm>
            <a:off x="1837062" y="1802343"/>
            <a:ext cx="3245926" cy="10211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Внесение вспомогательных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регистров в память настроек резервных столбцов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08D3B7FF-011D-4314-9BE5-BDDB2D851CC2}"/>
              </a:ext>
            </a:extLst>
          </p:cNvPr>
          <p:cNvSpPr/>
          <p:nvPr/>
        </p:nvSpPr>
        <p:spPr>
          <a:xfrm>
            <a:off x="7663976" y="1802343"/>
            <a:ext cx="2670867" cy="10211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Проверка содержимого памяти настроек резервных столбцов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246356D-D2DF-4967-8B60-09CA3FB484AF}"/>
              </a:ext>
            </a:extLst>
          </p:cNvPr>
          <p:cNvSpPr/>
          <p:nvPr/>
        </p:nvSpPr>
        <p:spPr>
          <a:xfrm>
            <a:off x="7684738" y="3626628"/>
            <a:ext cx="2660157" cy="135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C00000"/>
                </a:solidFill>
              </a:rPr>
              <a:t>0000000000000000      0010001001000111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A36C714F-C335-46C5-9CF0-C5360816C200}"/>
              </a:ext>
            </a:extLst>
          </p:cNvPr>
          <p:cNvCxnSpPr>
            <a:stCxn id="12" idx="0"/>
            <a:endCxn id="12" idx="2"/>
          </p:cNvCxnSpPr>
          <p:nvPr/>
        </p:nvCxnSpPr>
        <p:spPr>
          <a:xfrm>
            <a:off x="9014817" y="3626628"/>
            <a:ext cx="0" cy="13546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авая фигурная скобка 15">
            <a:extLst>
              <a:ext uri="{FF2B5EF4-FFF2-40B4-BE49-F238E27FC236}">
                <a16:creationId xmlns:a16="http://schemas.microsoft.com/office/drawing/2014/main" id="{AC079EA8-E5BB-48B4-99F2-7E88EB60B801}"/>
              </a:ext>
            </a:extLst>
          </p:cNvPr>
          <p:cNvSpPr/>
          <p:nvPr/>
        </p:nvSpPr>
        <p:spPr>
          <a:xfrm rot="5400000">
            <a:off x="8289388" y="3252985"/>
            <a:ext cx="110070" cy="1340788"/>
          </a:xfrm>
          <a:prstGeom prst="rightBrace">
            <a:avLst>
              <a:gd name="adj1" fmla="val 36463"/>
              <a:gd name="adj2" fmla="val 50000"/>
            </a:avLst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>
            <a:extLst>
              <a:ext uri="{FF2B5EF4-FFF2-40B4-BE49-F238E27FC236}">
                <a16:creationId xmlns:a16="http://schemas.microsoft.com/office/drawing/2014/main" id="{E978344B-1467-40B0-BA80-689731558F78}"/>
              </a:ext>
            </a:extLst>
          </p:cNvPr>
          <p:cNvSpPr/>
          <p:nvPr/>
        </p:nvSpPr>
        <p:spPr>
          <a:xfrm rot="5400000">
            <a:off x="9636310" y="3252985"/>
            <a:ext cx="110070" cy="1340788"/>
          </a:xfrm>
          <a:prstGeom prst="rightBrace">
            <a:avLst>
              <a:gd name="adj1" fmla="val 36463"/>
              <a:gd name="adj2" fmla="val 50000"/>
            </a:avLst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322EB3-169C-45BD-BBD0-DC3E6B451DA2}"/>
              </a:ext>
            </a:extLst>
          </p:cNvPr>
          <p:cNvSpPr txBox="1"/>
          <p:nvPr/>
        </p:nvSpPr>
        <p:spPr>
          <a:xfrm>
            <a:off x="7374829" y="3961196"/>
            <a:ext cx="3592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 </a:t>
            </a:r>
            <a:r>
              <a:rPr lang="ru-RU" sz="1400" b="1" dirty="0"/>
              <a:t>  </a:t>
            </a:r>
            <a:r>
              <a:rPr lang="en-US" sz="1400" b="1" dirty="0"/>
              <a:t> </a:t>
            </a:r>
            <a:r>
              <a:rPr lang="ru-RU" sz="1400" b="1" dirty="0"/>
              <a:t>  записи не было  </a:t>
            </a:r>
            <a:r>
              <a:rPr lang="en-US" sz="1400" b="1" dirty="0"/>
              <a:t>|</a:t>
            </a:r>
            <a:r>
              <a:rPr lang="ru-RU" sz="1400" b="1" dirty="0"/>
              <a:t>    запись была</a:t>
            </a:r>
            <a:endParaRPr lang="en-US" sz="1400" b="1" dirty="0"/>
          </a:p>
          <a:p>
            <a:r>
              <a:rPr lang="en-US" sz="1400" b="1" dirty="0"/>
              <a:t>        </a:t>
            </a:r>
            <a:endParaRPr lang="ru-RU" sz="1400" b="1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B53F5E77-5A01-4B6E-91E0-931F609E7A4D}"/>
              </a:ext>
            </a:extLst>
          </p:cNvPr>
          <p:cNvSpPr/>
          <p:nvPr/>
        </p:nvSpPr>
        <p:spPr>
          <a:xfrm>
            <a:off x="7029533" y="4342295"/>
            <a:ext cx="47438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alibri" panose="020F0502020204030204" pitchFamily="34" charset="0"/>
              <a:buChar char="‒"/>
            </a:pPr>
            <a:r>
              <a:rPr lang="ru-RU" sz="1600" i="1" dirty="0"/>
              <a:t>Усложнение конвейера записи в память настроек резервных столбцов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r>
              <a:rPr lang="ru-RU" sz="1600" i="1" dirty="0"/>
              <a:t>Дополнительная логика для проверки содержимого строки памяти настроек</a:t>
            </a:r>
          </a:p>
          <a:p>
            <a:r>
              <a:rPr lang="ru-RU" sz="1600" i="1" dirty="0"/>
              <a:t>       резервных столбцов</a:t>
            </a:r>
          </a:p>
          <a:p>
            <a:pPr marL="342900" indent="-342900">
              <a:buFont typeface="Calibri" panose="020F0502020204030204" pitchFamily="34" charset="0"/>
              <a:buChar char="‒"/>
            </a:pPr>
            <a:endParaRPr lang="ru-RU" sz="1600" i="1" dirty="0">
              <a:solidFill>
                <a:srgbClr val="FF0000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‒"/>
            </a:pPr>
            <a:endParaRPr lang="ru-RU" sz="1600" i="1" dirty="0"/>
          </a:p>
          <a:p>
            <a:endParaRPr lang="en-US" sz="1600" i="1" dirty="0"/>
          </a:p>
          <a:p>
            <a:endParaRPr lang="en-US" sz="1600" dirty="0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FAB4E6A6-D1E1-4540-932E-B211A78CC9CF}"/>
              </a:ext>
            </a:extLst>
          </p:cNvPr>
          <p:cNvSpPr/>
          <p:nvPr/>
        </p:nvSpPr>
        <p:spPr>
          <a:xfrm>
            <a:off x="4203265" y="2968126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405FB811-D047-4E1D-A3B1-0D8E18D10DCA}"/>
              </a:ext>
            </a:extLst>
          </p:cNvPr>
          <p:cNvSpPr/>
          <p:nvPr/>
        </p:nvSpPr>
        <p:spPr>
          <a:xfrm>
            <a:off x="4203265" y="3087816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2531F4E-6C92-491B-BC9A-8BE6A0099E96}"/>
              </a:ext>
            </a:extLst>
          </p:cNvPr>
          <p:cNvSpPr/>
          <p:nvPr/>
        </p:nvSpPr>
        <p:spPr>
          <a:xfrm>
            <a:off x="4203265" y="3194613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7D3B2ED4-C95C-4798-822C-4BE9B31FAECF}"/>
              </a:ext>
            </a:extLst>
          </p:cNvPr>
          <p:cNvSpPr/>
          <p:nvPr/>
        </p:nvSpPr>
        <p:spPr>
          <a:xfrm>
            <a:off x="2522065" y="3194613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27F48680-944A-4C42-8A9B-6D60DEBFA1ED}"/>
              </a:ext>
            </a:extLst>
          </p:cNvPr>
          <p:cNvSpPr/>
          <p:nvPr/>
        </p:nvSpPr>
        <p:spPr>
          <a:xfrm>
            <a:off x="2522065" y="2968987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B38D7B84-F371-4C93-A65A-8282E65195EA}"/>
              </a:ext>
            </a:extLst>
          </p:cNvPr>
          <p:cNvSpPr/>
          <p:nvPr/>
        </p:nvSpPr>
        <p:spPr>
          <a:xfrm>
            <a:off x="2522065" y="3076987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A3C82D4-2876-456B-9CE9-ABBBBC4BBFB5}"/>
              </a:ext>
            </a:extLst>
          </p:cNvPr>
          <p:cNvSpPr/>
          <p:nvPr/>
        </p:nvSpPr>
        <p:spPr>
          <a:xfrm>
            <a:off x="2923369" y="2969287"/>
            <a:ext cx="976963" cy="5216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Memory</a:t>
            </a:r>
          </a:p>
          <a:p>
            <a:pPr algn="ctr"/>
            <a:endParaRPr lang="ru-RU" sz="1600" dirty="0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2F809F40-C0B4-4231-929B-03F6F3827985}"/>
              </a:ext>
            </a:extLst>
          </p:cNvPr>
          <p:cNvSpPr/>
          <p:nvPr/>
        </p:nvSpPr>
        <p:spPr>
          <a:xfrm>
            <a:off x="4203265" y="3302613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0479CD87-C8BF-4C08-BDD3-2CD4FF52B9F1}"/>
              </a:ext>
            </a:extLst>
          </p:cNvPr>
          <p:cNvSpPr/>
          <p:nvPr/>
        </p:nvSpPr>
        <p:spPr>
          <a:xfrm>
            <a:off x="4203265" y="3410613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26F5E688-83AA-4041-8437-DF758E44EDB5}"/>
              </a:ext>
            </a:extLst>
          </p:cNvPr>
          <p:cNvSpPr/>
          <p:nvPr/>
        </p:nvSpPr>
        <p:spPr>
          <a:xfrm>
            <a:off x="2522065" y="3410613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60DF4A97-1DAA-40C7-90D2-7712B59F104C}"/>
              </a:ext>
            </a:extLst>
          </p:cNvPr>
          <p:cNvSpPr/>
          <p:nvPr/>
        </p:nvSpPr>
        <p:spPr>
          <a:xfrm>
            <a:off x="2522065" y="3302613"/>
            <a:ext cx="100370" cy="80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8F222B88-DC5A-4DD0-A2BC-D425B33FB6D2}"/>
              </a:ext>
            </a:extLst>
          </p:cNvPr>
          <p:cNvCxnSpPr>
            <a:stCxn id="38" idx="1"/>
            <a:endCxn id="44" idx="3"/>
          </p:cNvCxnSpPr>
          <p:nvPr/>
        </p:nvCxnSpPr>
        <p:spPr>
          <a:xfrm flipH="1" flipV="1">
            <a:off x="3900332" y="3230135"/>
            <a:ext cx="302933" cy="466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2A629308-4B9E-40C2-9C9C-242872EEFE44}"/>
              </a:ext>
            </a:extLst>
          </p:cNvPr>
          <p:cNvCxnSpPr>
            <a:cxnSpLocks/>
            <a:stCxn id="40" idx="3"/>
            <a:endCxn id="44" idx="1"/>
          </p:cNvCxnSpPr>
          <p:nvPr/>
        </p:nvCxnSpPr>
        <p:spPr>
          <a:xfrm flipV="1">
            <a:off x="2622435" y="3230135"/>
            <a:ext cx="300934" cy="466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id="{20979F43-B93E-4371-92FD-0D3EAAC9BB78}"/>
              </a:ext>
            </a:extLst>
          </p:cNvPr>
          <p:cNvSpPr/>
          <p:nvPr/>
        </p:nvSpPr>
        <p:spPr>
          <a:xfrm>
            <a:off x="7663976" y="2933765"/>
            <a:ext cx="976963" cy="5216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Memory</a:t>
            </a:r>
          </a:p>
          <a:p>
            <a:pPr algn="ctr"/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519E77C-198B-45EE-99F7-2CA0679FC04A}"/>
              </a:ext>
            </a:extLst>
          </p:cNvPr>
          <p:cNvSpPr/>
          <p:nvPr/>
        </p:nvSpPr>
        <p:spPr>
          <a:xfrm>
            <a:off x="7663976" y="3296848"/>
            <a:ext cx="975156" cy="75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Соединитель: изогнутый 55">
            <a:extLst>
              <a:ext uri="{FF2B5EF4-FFF2-40B4-BE49-F238E27FC236}">
                <a16:creationId xmlns:a16="http://schemas.microsoft.com/office/drawing/2014/main" id="{6D03E07C-5D57-42D4-8C80-A14D33E384B6}"/>
              </a:ext>
            </a:extLst>
          </p:cNvPr>
          <p:cNvCxnSpPr>
            <a:stCxn id="18" idx="3"/>
            <a:endCxn id="12" idx="0"/>
          </p:cNvCxnSpPr>
          <p:nvPr/>
        </p:nvCxnSpPr>
        <p:spPr>
          <a:xfrm>
            <a:off x="8639132" y="3334645"/>
            <a:ext cx="375685" cy="291983"/>
          </a:xfrm>
          <a:prstGeom prst="curved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C0C41227-1801-4EB4-BBE9-9873FF51C3F6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8151554" y="3296848"/>
            <a:ext cx="0" cy="7559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FBC80CB-680D-40AD-A43D-162B4A56DB62}"/>
              </a:ext>
            </a:extLst>
          </p:cNvPr>
          <p:cNvSpPr/>
          <p:nvPr/>
        </p:nvSpPr>
        <p:spPr>
          <a:xfrm>
            <a:off x="517055" y="5575458"/>
            <a:ext cx="11204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/>
          </a:p>
          <a:p>
            <a:pPr algn="ctr"/>
            <a:r>
              <a:rPr lang="ru-RU" i="1" u="sng" dirty="0"/>
              <a:t>Объём памяти локального хранения для </a:t>
            </a:r>
            <a:r>
              <a:rPr lang="en-US" i="1" u="sng" dirty="0"/>
              <a:t>L3$</a:t>
            </a:r>
            <a:r>
              <a:rPr lang="ru-RU" i="1" u="sng" dirty="0"/>
              <a:t>:</a:t>
            </a:r>
          </a:p>
          <a:p>
            <a:r>
              <a:rPr lang="ru-RU" b="1" dirty="0"/>
              <a:t>Со вспомогательными регистрами</a:t>
            </a:r>
            <a:r>
              <a:rPr lang="ru-RU" dirty="0"/>
              <a:t>:</a:t>
            </a:r>
            <a:r>
              <a:rPr lang="en-US" dirty="0"/>
              <a:t> 32x96</a:t>
            </a:r>
            <a:r>
              <a:rPr lang="ru-RU" dirty="0"/>
              <a:t>                                                        </a:t>
            </a:r>
            <a:r>
              <a:rPr lang="ru-RU" b="1" dirty="0"/>
              <a:t>Без вспомогательных регистров</a:t>
            </a:r>
            <a:r>
              <a:rPr lang="ru-RU" dirty="0"/>
              <a:t>: </a:t>
            </a:r>
            <a:r>
              <a:rPr lang="en-US" dirty="0"/>
              <a:t>32x80</a:t>
            </a:r>
            <a:endParaRPr lang="ru-RU" dirty="0"/>
          </a:p>
          <a:p>
            <a:r>
              <a:rPr lang="ru-RU" dirty="0"/>
              <a:t>(увеличение объёма  на</a:t>
            </a:r>
            <a:r>
              <a:rPr lang="en-US" dirty="0"/>
              <a:t>  </a:t>
            </a:r>
            <a:r>
              <a:rPr lang="ru-RU" dirty="0"/>
              <a:t> ̴20%)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348298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31895</TotalTime>
  <Words>1164</Words>
  <Application>Microsoft Office PowerPoint</Application>
  <PresentationFormat>Широкоэкранный</PresentationFormat>
  <Paragraphs>263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244</cp:revision>
  <dcterms:created xsi:type="dcterms:W3CDTF">2020-04-25T09:38:28Z</dcterms:created>
  <dcterms:modified xsi:type="dcterms:W3CDTF">2020-06-30T13:38:29Z</dcterms:modified>
</cp:coreProperties>
</file>